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69" r:id="rId5"/>
    <p:sldId id="258" r:id="rId6"/>
    <p:sldId id="264" r:id="rId7"/>
    <p:sldId id="267" r:id="rId8"/>
    <p:sldId id="270" r:id="rId9"/>
    <p:sldId id="271" r:id="rId10"/>
    <p:sldId id="272" r:id="rId11"/>
    <p:sldId id="259" r:id="rId12"/>
    <p:sldId id="260" r:id="rId13"/>
    <p:sldId id="274" r:id="rId14"/>
    <p:sldId id="277" r:id="rId15"/>
    <p:sldId id="275" r:id="rId16"/>
    <p:sldId id="276" r:id="rId17"/>
    <p:sldId id="282" r:id="rId18"/>
    <p:sldId id="278" r:id="rId19"/>
    <p:sldId id="279" r:id="rId20"/>
    <p:sldId id="280" r:id="rId21"/>
    <p:sldId id="281" r:id="rId22"/>
    <p:sldId id="283" r:id="rId23"/>
    <p:sldId id="284" r:id="rId24"/>
    <p:sldId id="286" r:id="rId25"/>
    <p:sldId id="285" r:id="rId26"/>
    <p:sldId id="291" r:id="rId27"/>
    <p:sldId id="288" r:id="rId28"/>
    <p:sldId id="287" r:id="rId29"/>
    <p:sldId id="289" r:id="rId30"/>
    <p:sldId id="290" r:id="rId31"/>
    <p:sldId id="292" r:id="rId32"/>
    <p:sldId id="273" r:id="rId33"/>
    <p:sldId id="261" r:id="rId34"/>
    <p:sldId id="262" r:id="rId35"/>
    <p:sldId id="26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FF0"/>
    <a:srgbClr val="BBD6C5"/>
    <a:srgbClr val="D7D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29" autoAdjust="0"/>
    <p:restoredTop sz="94660"/>
  </p:normalViewPr>
  <p:slideViewPr>
    <p:cSldViewPr snapToGrid="0">
      <p:cViewPr varScale="1">
        <p:scale>
          <a:sx n="157" d="100"/>
          <a:sy n="157" d="100"/>
        </p:scale>
        <p:origin x="11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8EF31D23-1009-4BEE-A32A-3EF42FFA0E9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EB68F28-691A-4520-8DF0-8AC44CB92993}">
      <dgm:prSet/>
      <dgm:spPr/>
      <dgm:t>
        <a:bodyPr/>
        <a:lstStyle/>
        <a:p>
          <a:r>
            <a:rPr lang="en-US" b="0" i="0"/>
            <a:t>Data Exploration and Feature Analysis: We will perform exploratory data analysis on the mushroom dataset to gain insights into the characteristics of mushrooms. This step involves data preprocessing, handling categorical variables, and understanding the distribution of the target variable (edibility).</a:t>
          </a:r>
          <a:endParaRPr lang="en-US"/>
        </a:p>
      </dgm:t>
    </dgm:pt>
    <dgm:pt modelId="{6EF08175-25AE-44D6-B17B-ACCBCE2D73F1}" type="parTrans" cxnId="{D368A835-2DB9-43CB-B48D-DA8BFE10B6B7}">
      <dgm:prSet/>
      <dgm:spPr/>
      <dgm:t>
        <a:bodyPr/>
        <a:lstStyle/>
        <a:p>
          <a:endParaRPr lang="en-US"/>
        </a:p>
      </dgm:t>
    </dgm:pt>
    <dgm:pt modelId="{6207E582-A2F6-4B55-9BD7-F9C766514BFF}" type="sibTrans" cxnId="{D368A835-2DB9-43CB-B48D-DA8BFE10B6B7}">
      <dgm:prSet/>
      <dgm:spPr/>
      <dgm:t>
        <a:bodyPr/>
        <a:lstStyle/>
        <a:p>
          <a:endParaRPr lang="en-US"/>
        </a:p>
      </dgm:t>
    </dgm:pt>
    <dgm:pt modelId="{A763FA6B-0B12-406C-9B6E-6F61C042248B}">
      <dgm:prSet/>
      <dgm:spPr/>
      <dgm:t>
        <a:bodyPr/>
        <a:lstStyle/>
        <a:p>
          <a:r>
            <a:rPr lang="en-US" b="0" i="0"/>
            <a:t>Feature Importance: Using statistical methods and machine learning algorithms, we will determine the most important features that influence a mushroom's edibility. This analysis will unveil the attributes that are strong indicators of whether a mushroom is poisonous or edible.</a:t>
          </a:r>
          <a:endParaRPr lang="en-US"/>
        </a:p>
      </dgm:t>
    </dgm:pt>
    <dgm:pt modelId="{F064AED2-2F66-41B0-90BF-E3632EA3183B}" type="parTrans" cxnId="{3109EA63-77A9-4558-982E-83AB379C0919}">
      <dgm:prSet/>
      <dgm:spPr/>
      <dgm:t>
        <a:bodyPr/>
        <a:lstStyle/>
        <a:p>
          <a:endParaRPr lang="en-US"/>
        </a:p>
      </dgm:t>
    </dgm:pt>
    <dgm:pt modelId="{1A2E33FB-BF2F-447F-B017-525FC3BE5244}" type="sibTrans" cxnId="{3109EA63-77A9-4558-982E-83AB379C0919}">
      <dgm:prSet/>
      <dgm:spPr/>
      <dgm:t>
        <a:bodyPr/>
        <a:lstStyle/>
        <a:p>
          <a:endParaRPr lang="en-US"/>
        </a:p>
      </dgm:t>
    </dgm:pt>
    <dgm:pt modelId="{ECA49559-2AC8-481C-B772-4B23E2F3726A}">
      <dgm:prSet/>
      <dgm:spPr/>
      <dgm:t>
        <a:bodyPr/>
        <a:lstStyle/>
        <a:p>
          <a:r>
            <a:rPr lang="en-US" b="0" i="0"/>
            <a:t>Odor as a Key Indicator: We will specifically investigate the attribute "Odor" to assess its significance in predicting a mushroom's edibility. This will involve visualizations and statistical tests to understand the relationship between different odors and mushroom toxicity.</a:t>
          </a:r>
          <a:endParaRPr lang="en-US"/>
        </a:p>
      </dgm:t>
    </dgm:pt>
    <dgm:pt modelId="{E5FFE2AD-8DAF-46AF-9F85-3AFA65B28EBC}" type="parTrans" cxnId="{E3ECDCBC-05B3-4210-9F81-84AB26AF14E8}">
      <dgm:prSet/>
      <dgm:spPr/>
      <dgm:t>
        <a:bodyPr/>
        <a:lstStyle/>
        <a:p>
          <a:endParaRPr lang="en-US"/>
        </a:p>
      </dgm:t>
    </dgm:pt>
    <dgm:pt modelId="{9FEB9DAB-6FEF-4E39-A67F-1A881267583F}" type="sibTrans" cxnId="{E3ECDCBC-05B3-4210-9F81-84AB26AF14E8}">
      <dgm:prSet/>
      <dgm:spPr/>
      <dgm:t>
        <a:bodyPr/>
        <a:lstStyle/>
        <a:p>
          <a:endParaRPr lang="en-US"/>
        </a:p>
      </dgm:t>
    </dgm:pt>
    <dgm:pt modelId="{2D022753-2956-4DC5-9E76-65965DB45F76}">
      <dgm:prSet/>
      <dgm:spPr/>
      <dgm:t>
        <a:bodyPr/>
        <a:lstStyle/>
        <a:p>
          <a:r>
            <a:rPr lang="en-US" b="0" i="0"/>
            <a:t>Cap Color, Veil Color, and Habitat Analysis: We will also examine the attributes "Cap Color," "Veil Color," and "Habitat" to evaluate their impact on a mushroom's edibility. This will provide valuable insights into the importance of these characteristics in classifying mushrooms.</a:t>
          </a:r>
          <a:endParaRPr lang="en-US"/>
        </a:p>
      </dgm:t>
    </dgm:pt>
    <dgm:pt modelId="{2D8C4207-D845-4F9F-ABBF-9507AE614B6A}" type="parTrans" cxnId="{4A7FDC1F-E8ED-457D-A0A1-9169F3B971EB}">
      <dgm:prSet/>
      <dgm:spPr/>
      <dgm:t>
        <a:bodyPr/>
        <a:lstStyle/>
        <a:p>
          <a:endParaRPr lang="en-US"/>
        </a:p>
      </dgm:t>
    </dgm:pt>
    <dgm:pt modelId="{18DE0B5C-C2C6-42E8-B8A2-B4D46249D3A7}" type="sibTrans" cxnId="{4A7FDC1F-E8ED-457D-A0A1-9169F3B971EB}">
      <dgm:prSet/>
      <dgm:spPr/>
      <dgm:t>
        <a:bodyPr/>
        <a:lstStyle/>
        <a:p>
          <a:endParaRPr lang="en-US"/>
        </a:p>
      </dgm:t>
    </dgm:pt>
    <dgm:pt modelId="{0392CD09-8C3A-4A73-B2D2-B6F108B16B7A}">
      <dgm:prSet/>
      <dgm:spPr/>
      <dgm:t>
        <a:bodyPr/>
        <a:lstStyle/>
        <a:p>
          <a:r>
            <a:rPr lang="en-US" b="0" i="0"/>
            <a:t>Machine Learning Model Evaluation: We will implement machine learning models, including logistic regression, naive Bayes, and neural networks, to classify mushrooms based on their attributes. The models will be trained and tested using appropriate evaluation metrics to gauge their accuracy in predicting mushroom edibility.</a:t>
          </a:r>
          <a:endParaRPr lang="en-US"/>
        </a:p>
      </dgm:t>
    </dgm:pt>
    <dgm:pt modelId="{9A5F9EC4-954D-4C48-B2D5-63C9005B2C11}" type="parTrans" cxnId="{EF62AAC0-D33A-49C9-9947-D81A9BBE018D}">
      <dgm:prSet/>
      <dgm:spPr/>
      <dgm:t>
        <a:bodyPr/>
        <a:lstStyle/>
        <a:p>
          <a:endParaRPr lang="en-US"/>
        </a:p>
      </dgm:t>
    </dgm:pt>
    <dgm:pt modelId="{12B44440-217C-4185-9996-8E6C01798649}" type="sibTrans" cxnId="{EF62AAC0-D33A-49C9-9947-D81A9BBE018D}">
      <dgm:prSet/>
      <dgm:spPr/>
      <dgm:t>
        <a:bodyPr/>
        <a:lstStyle/>
        <a:p>
          <a:endParaRPr lang="en-US"/>
        </a:p>
      </dgm:t>
    </dgm:pt>
    <dgm:pt modelId="{81BB5074-AFD2-4352-8C94-7706028C5D79}" type="pres">
      <dgm:prSet presAssocID="{8EF31D23-1009-4BEE-A32A-3EF42FFA0E9A}" presName="root" presStyleCnt="0">
        <dgm:presLayoutVars>
          <dgm:dir/>
          <dgm:resizeHandles val="exact"/>
        </dgm:presLayoutVars>
      </dgm:prSet>
      <dgm:spPr/>
    </dgm:pt>
    <dgm:pt modelId="{F530E4EC-152C-42A5-9B0F-784B5BCE08F0}" type="pres">
      <dgm:prSet presAssocID="{CEB68F28-691A-4520-8DF0-8AC44CB92993}" presName="compNode" presStyleCnt="0"/>
      <dgm:spPr/>
    </dgm:pt>
    <dgm:pt modelId="{17BE2779-20DC-4D13-98E4-D86220903F7C}" type="pres">
      <dgm:prSet presAssocID="{CEB68F28-691A-4520-8DF0-8AC44CB92993}" presName="bgRect" presStyleLbl="bgShp" presStyleIdx="0" presStyleCnt="5"/>
      <dgm:spPr/>
    </dgm:pt>
    <dgm:pt modelId="{59B19520-E6FA-4C86-B98B-092C9FD465E5}" type="pres">
      <dgm:prSet presAssocID="{CEB68F28-691A-4520-8DF0-8AC44CB9299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AB59DCD3-5853-4553-BEBB-375602ECDB30}" type="pres">
      <dgm:prSet presAssocID="{CEB68F28-691A-4520-8DF0-8AC44CB92993}" presName="spaceRect" presStyleCnt="0"/>
      <dgm:spPr/>
    </dgm:pt>
    <dgm:pt modelId="{46299E27-F760-49C4-AF0B-8011326EAA22}" type="pres">
      <dgm:prSet presAssocID="{CEB68F28-691A-4520-8DF0-8AC44CB92993}" presName="parTx" presStyleLbl="revTx" presStyleIdx="0" presStyleCnt="5">
        <dgm:presLayoutVars>
          <dgm:chMax val="0"/>
          <dgm:chPref val="0"/>
        </dgm:presLayoutVars>
      </dgm:prSet>
      <dgm:spPr/>
    </dgm:pt>
    <dgm:pt modelId="{02D0A5C6-EC7A-4A51-A45D-D4543C05DDE9}" type="pres">
      <dgm:prSet presAssocID="{6207E582-A2F6-4B55-9BD7-F9C766514BFF}" presName="sibTrans" presStyleCnt="0"/>
      <dgm:spPr/>
    </dgm:pt>
    <dgm:pt modelId="{65DD8468-4271-4267-BF80-13A6A2022C39}" type="pres">
      <dgm:prSet presAssocID="{A763FA6B-0B12-406C-9B6E-6F61C042248B}" presName="compNode" presStyleCnt="0"/>
      <dgm:spPr/>
    </dgm:pt>
    <dgm:pt modelId="{C7C128EC-D205-45D6-9227-EBDF76737719}" type="pres">
      <dgm:prSet presAssocID="{A763FA6B-0B12-406C-9B6E-6F61C042248B}" presName="bgRect" presStyleLbl="bgShp" presStyleIdx="1" presStyleCnt="5"/>
      <dgm:spPr/>
    </dgm:pt>
    <dgm:pt modelId="{8640BA8E-2A35-4B0B-A893-505729A67348}" type="pres">
      <dgm:prSet presAssocID="{A763FA6B-0B12-406C-9B6E-6F61C042248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A8E6A714-FE8A-41D7-BA0F-DC1B20CD5906}" type="pres">
      <dgm:prSet presAssocID="{A763FA6B-0B12-406C-9B6E-6F61C042248B}" presName="spaceRect" presStyleCnt="0"/>
      <dgm:spPr/>
    </dgm:pt>
    <dgm:pt modelId="{847D8E8E-DEDF-4C70-8254-792DAC48517C}" type="pres">
      <dgm:prSet presAssocID="{A763FA6B-0B12-406C-9B6E-6F61C042248B}" presName="parTx" presStyleLbl="revTx" presStyleIdx="1" presStyleCnt="5">
        <dgm:presLayoutVars>
          <dgm:chMax val="0"/>
          <dgm:chPref val="0"/>
        </dgm:presLayoutVars>
      </dgm:prSet>
      <dgm:spPr/>
    </dgm:pt>
    <dgm:pt modelId="{7034025C-0493-4F45-8C87-607C0C6F5101}" type="pres">
      <dgm:prSet presAssocID="{1A2E33FB-BF2F-447F-B017-525FC3BE5244}" presName="sibTrans" presStyleCnt="0"/>
      <dgm:spPr/>
    </dgm:pt>
    <dgm:pt modelId="{94D38922-7BE8-4721-A94B-AC2EA5A34FEA}" type="pres">
      <dgm:prSet presAssocID="{ECA49559-2AC8-481C-B772-4B23E2F3726A}" presName="compNode" presStyleCnt="0"/>
      <dgm:spPr/>
    </dgm:pt>
    <dgm:pt modelId="{B9E1720E-5835-46CA-B7A2-213430AB25F8}" type="pres">
      <dgm:prSet presAssocID="{ECA49559-2AC8-481C-B772-4B23E2F3726A}" presName="bgRect" presStyleLbl="bgShp" presStyleIdx="2" presStyleCnt="5"/>
      <dgm:spPr/>
    </dgm:pt>
    <dgm:pt modelId="{B67EC490-0089-4D2A-B8D1-EF0F04D0A2DF}" type="pres">
      <dgm:prSet presAssocID="{ECA49559-2AC8-481C-B772-4B23E2F3726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lash"/>
        </a:ext>
      </dgm:extLst>
    </dgm:pt>
    <dgm:pt modelId="{CA8477CC-8363-4E70-B67F-2D514C8D1AEA}" type="pres">
      <dgm:prSet presAssocID="{ECA49559-2AC8-481C-B772-4B23E2F3726A}" presName="spaceRect" presStyleCnt="0"/>
      <dgm:spPr/>
    </dgm:pt>
    <dgm:pt modelId="{C2A8B62F-0AD9-4719-B7C4-31EC72E66A0B}" type="pres">
      <dgm:prSet presAssocID="{ECA49559-2AC8-481C-B772-4B23E2F3726A}" presName="parTx" presStyleLbl="revTx" presStyleIdx="2" presStyleCnt="5">
        <dgm:presLayoutVars>
          <dgm:chMax val="0"/>
          <dgm:chPref val="0"/>
        </dgm:presLayoutVars>
      </dgm:prSet>
      <dgm:spPr/>
    </dgm:pt>
    <dgm:pt modelId="{316285D5-2E04-4DE1-BFA9-867BA529391E}" type="pres">
      <dgm:prSet presAssocID="{9FEB9DAB-6FEF-4E39-A67F-1A881267583F}" presName="sibTrans" presStyleCnt="0"/>
      <dgm:spPr/>
    </dgm:pt>
    <dgm:pt modelId="{CA7C3C14-8827-4604-87FF-FB45975CCCD7}" type="pres">
      <dgm:prSet presAssocID="{2D022753-2956-4DC5-9E76-65965DB45F76}" presName="compNode" presStyleCnt="0"/>
      <dgm:spPr/>
    </dgm:pt>
    <dgm:pt modelId="{8624DB38-3604-4AD4-A630-E224009FD654}" type="pres">
      <dgm:prSet presAssocID="{2D022753-2956-4DC5-9E76-65965DB45F76}" presName="bgRect" presStyleLbl="bgShp" presStyleIdx="3" presStyleCnt="5"/>
      <dgm:spPr/>
    </dgm:pt>
    <dgm:pt modelId="{F03F9C80-CD8A-4D16-8FEA-6DEE732AE292}" type="pres">
      <dgm:prSet presAssocID="{2D022753-2956-4DC5-9E76-65965DB45F7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irt"/>
        </a:ext>
      </dgm:extLst>
    </dgm:pt>
    <dgm:pt modelId="{EF635756-0890-489C-9D7D-1B1B7288D179}" type="pres">
      <dgm:prSet presAssocID="{2D022753-2956-4DC5-9E76-65965DB45F76}" presName="spaceRect" presStyleCnt="0"/>
      <dgm:spPr/>
    </dgm:pt>
    <dgm:pt modelId="{90F327D1-523B-40C9-BAC4-266E239C6AEB}" type="pres">
      <dgm:prSet presAssocID="{2D022753-2956-4DC5-9E76-65965DB45F76}" presName="parTx" presStyleLbl="revTx" presStyleIdx="3" presStyleCnt="5">
        <dgm:presLayoutVars>
          <dgm:chMax val="0"/>
          <dgm:chPref val="0"/>
        </dgm:presLayoutVars>
      </dgm:prSet>
      <dgm:spPr/>
    </dgm:pt>
    <dgm:pt modelId="{5A2E82CA-B4F5-4386-B5AC-54B8B53DE485}" type="pres">
      <dgm:prSet presAssocID="{18DE0B5C-C2C6-42E8-B8A2-B4D46249D3A7}" presName="sibTrans" presStyleCnt="0"/>
      <dgm:spPr/>
    </dgm:pt>
    <dgm:pt modelId="{0A6E0810-6E9E-413E-A7CE-AAE0EEF503FA}" type="pres">
      <dgm:prSet presAssocID="{0392CD09-8C3A-4A73-B2D2-B6F108B16B7A}" presName="compNode" presStyleCnt="0"/>
      <dgm:spPr/>
    </dgm:pt>
    <dgm:pt modelId="{05FD122E-00FD-43D2-A79D-7336E76429D8}" type="pres">
      <dgm:prSet presAssocID="{0392CD09-8C3A-4A73-B2D2-B6F108B16B7A}" presName="bgRect" presStyleLbl="bgShp" presStyleIdx="4" presStyleCnt="5"/>
      <dgm:spPr/>
    </dgm:pt>
    <dgm:pt modelId="{27653FA3-3CB6-4E96-99DF-C65C80B30302}" type="pres">
      <dgm:prSet presAssocID="{0392CD09-8C3A-4A73-B2D2-B6F108B16B7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F8797F49-35D0-4038-8D05-9CB465F63913}" type="pres">
      <dgm:prSet presAssocID="{0392CD09-8C3A-4A73-B2D2-B6F108B16B7A}" presName="spaceRect" presStyleCnt="0"/>
      <dgm:spPr/>
    </dgm:pt>
    <dgm:pt modelId="{B0C10C90-1176-4DC4-8999-2155CEF856EF}" type="pres">
      <dgm:prSet presAssocID="{0392CD09-8C3A-4A73-B2D2-B6F108B16B7A}" presName="parTx" presStyleLbl="revTx" presStyleIdx="4" presStyleCnt="5">
        <dgm:presLayoutVars>
          <dgm:chMax val="0"/>
          <dgm:chPref val="0"/>
        </dgm:presLayoutVars>
      </dgm:prSet>
      <dgm:spPr/>
    </dgm:pt>
  </dgm:ptLst>
  <dgm:cxnLst>
    <dgm:cxn modelId="{4A7FDC1F-E8ED-457D-A0A1-9169F3B971EB}" srcId="{8EF31D23-1009-4BEE-A32A-3EF42FFA0E9A}" destId="{2D022753-2956-4DC5-9E76-65965DB45F76}" srcOrd="3" destOrd="0" parTransId="{2D8C4207-D845-4F9F-ABBF-9507AE614B6A}" sibTransId="{18DE0B5C-C2C6-42E8-B8A2-B4D46249D3A7}"/>
    <dgm:cxn modelId="{6EDDC232-9D9E-4BE3-A6A2-37CDC544F62F}" type="presOf" srcId="{0392CD09-8C3A-4A73-B2D2-B6F108B16B7A}" destId="{B0C10C90-1176-4DC4-8999-2155CEF856EF}" srcOrd="0" destOrd="0" presId="urn:microsoft.com/office/officeart/2018/2/layout/IconVerticalSolidList"/>
    <dgm:cxn modelId="{C5B66834-B957-4686-9768-E432026B82AC}" type="presOf" srcId="{8EF31D23-1009-4BEE-A32A-3EF42FFA0E9A}" destId="{81BB5074-AFD2-4352-8C94-7706028C5D79}" srcOrd="0" destOrd="0" presId="urn:microsoft.com/office/officeart/2018/2/layout/IconVerticalSolidList"/>
    <dgm:cxn modelId="{D368A835-2DB9-43CB-B48D-DA8BFE10B6B7}" srcId="{8EF31D23-1009-4BEE-A32A-3EF42FFA0E9A}" destId="{CEB68F28-691A-4520-8DF0-8AC44CB92993}" srcOrd="0" destOrd="0" parTransId="{6EF08175-25AE-44D6-B17B-ACCBCE2D73F1}" sibTransId="{6207E582-A2F6-4B55-9BD7-F9C766514BFF}"/>
    <dgm:cxn modelId="{E8501C52-CF32-4B3C-9ECF-F616921F8198}" type="presOf" srcId="{ECA49559-2AC8-481C-B772-4B23E2F3726A}" destId="{C2A8B62F-0AD9-4719-B7C4-31EC72E66A0B}" srcOrd="0" destOrd="0" presId="urn:microsoft.com/office/officeart/2018/2/layout/IconVerticalSolidList"/>
    <dgm:cxn modelId="{3109EA63-77A9-4558-982E-83AB379C0919}" srcId="{8EF31D23-1009-4BEE-A32A-3EF42FFA0E9A}" destId="{A763FA6B-0B12-406C-9B6E-6F61C042248B}" srcOrd="1" destOrd="0" parTransId="{F064AED2-2F66-41B0-90BF-E3632EA3183B}" sibTransId="{1A2E33FB-BF2F-447F-B017-525FC3BE5244}"/>
    <dgm:cxn modelId="{E3ECDCBC-05B3-4210-9F81-84AB26AF14E8}" srcId="{8EF31D23-1009-4BEE-A32A-3EF42FFA0E9A}" destId="{ECA49559-2AC8-481C-B772-4B23E2F3726A}" srcOrd="2" destOrd="0" parTransId="{E5FFE2AD-8DAF-46AF-9F85-3AFA65B28EBC}" sibTransId="{9FEB9DAB-6FEF-4E39-A67F-1A881267583F}"/>
    <dgm:cxn modelId="{EF62AAC0-D33A-49C9-9947-D81A9BBE018D}" srcId="{8EF31D23-1009-4BEE-A32A-3EF42FFA0E9A}" destId="{0392CD09-8C3A-4A73-B2D2-B6F108B16B7A}" srcOrd="4" destOrd="0" parTransId="{9A5F9EC4-954D-4C48-B2D5-63C9005B2C11}" sibTransId="{12B44440-217C-4185-9996-8E6C01798649}"/>
    <dgm:cxn modelId="{57522FD0-123F-48FE-B2E4-6E6AB3B5EC4D}" type="presOf" srcId="{2D022753-2956-4DC5-9E76-65965DB45F76}" destId="{90F327D1-523B-40C9-BAC4-266E239C6AEB}" srcOrd="0" destOrd="0" presId="urn:microsoft.com/office/officeart/2018/2/layout/IconVerticalSolidList"/>
    <dgm:cxn modelId="{F23F69D0-4015-4B23-9F36-B65C7E6819F8}" type="presOf" srcId="{CEB68F28-691A-4520-8DF0-8AC44CB92993}" destId="{46299E27-F760-49C4-AF0B-8011326EAA22}" srcOrd="0" destOrd="0" presId="urn:microsoft.com/office/officeart/2018/2/layout/IconVerticalSolidList"/>
    <dgm:cxn modelId="{46F5A9E5-DBA8-43D7-8CA4-613EE5384EA0}" type="presOf" srcId="{A763FA6B-0B12-406C-9B6E-6F61C042248B}" destId="{847D8E8E-DEDF-4C70-8254-792DAC48517C}" srcOrd="0" destOrd="0" presId="urn:microsoft.com/office/officeart/2018/2/layout/IconVerticalSolidList"/>
    <dgm:cxn modelId="{9B067D2E-1DAE-4E3A-AF02-839AF1B8C543}" type="presParOf" srcId="{81BB5074-AFD2-4352-8C94-7706028C5D79}" destId="{F530E4EC-152C-42A5-9B0F-784B5BCE08F0}" srcOrd="0" destOrd="0" presId="urn:microsoft.com/office/officeart/2018/2/layout/IconVerticalSolidList"/>
    <dgm:cxn modelId="{2D32C646-A5B8-4965-B6F3-53A1CAA01360}" type="presParOf" srcId="{F530E4EC-152C-42A5-9B0F-784B5BCE08F0}" destId="{17BE2779-20DC-4D13-98E4-D86220903F7C}" srcOrd="0" destOrd="0" presId="urn:microsoft.com/office/officeart/2018/2/layout/IconVerticalSolidList"/>
    <dgm:cxn modelId="{73137FCC-7FFC-4CFD-AC6F-C5ADB921CE16}" type="presParOf" srcId="{F530E4EC-152C-42A5-9B0F-784B5BCE08F0}" destId="{59B19520-E6FA-4C86-B98B-092C9FD465E5}" srcOrd="1" destOrd="0" presId="urn:microsoft.com/office/officeart/2018/2/layout/IconVerticalSolidList"/>
    <dgm:cxn modelId="{7A392408-D86B-45E2-BB86-C04447C26BCE}" type="presParOf" srcId="{F530E4EC-152C-42A5-9B0F-784B5BCE08F0}" destId="{AB59DCD3-5853-4553-BEBB-375602ECDB30}" srcOrd="2" destOrd="0" presId="urn:microsoft.com/office/officeart/2018/2/layout/IconVerticalSolidList"/>
    <dgm:cxn modelId="{C03D549C-9971-43C6-BEBA-865B81266595}" type="presParOf" srcId="{F530E4EC-152C-42A5-9B0F-784B5BCE08F0}" destId="{46299E27-F760-49C4-AF0B-8011326EAA22}" srcOrd="3" destOrd="0" presId="urn:microsoft.com/office/officeart/2018/2/layout/IconVerticalSolidList"/>
    <dgm:cxn modelId="{6855F66A-61D8-4B90-A86A-5CA2AD1C674B}" type="presParOf" srcId="{81BB5074-AFD2-4352-8C94-7706028C5D79}" destId="{02D0A5C6-EC7A-4A51-A45D-D4543C05DDE9}" srcOrd="1" destOrd="0" presId="urn:microsoft.com/office/officeart/2018/2/layout/IconVerticalSolidList"/>
    <dgm:cxn modelId="{C0D13FA1-0504-4282-9FA9-4C7755411AB2}" type="presParOf" srcId="{81BB5074-AFD2-4352-8C94-7706028C5D79}" destId="{65DD8468-4271-4267-BF80-13A6A2022C39}" srcOrd="2" destOrd="0" presId="urn:microsoft.com/office/officeart/2018/2/layout/IconVerticalSolidList"/>
    <dgm:cxn modelId="{ACA6AC49-35F0-4690-8ED8-9174178D5774}" type="presParOf" srcId="{65DD8468-4271-4267-BF80-13A6A2022C39}" destId="{C7C128EC-D205-45D6-9227-EBDF76737719}" srcOrd="0" destOrd="0" presId="urn:microsoft.com/office/officeart/2018/2/layout/IconVerticalSolidList"/>
    <dgm:cxn modelId="{85FBD360-5454-4573-88B8-EAC6CF4DDCDD}" type="presParOf" srcId="{65DD8468-4271-4267-BF80-13A6A2022C39}" destId="{8640BA8E-2A35-4B0B-A893-505729A67348}" srcOrd="1" destOrd="0" presId="urn:microsoft.com/office/officeart/2018/2/layout/IconVerticalSolidList"/>
    <dgm:cxn modelId="{DC6F8876-33E6-4E0B-9EFB-8BA6070552C0}" type="presParOf" srcId="{65DD8468-4271-4267-BF80-13A6A2022C39}" destId="{A8E6A714-FE8A-41D7-BA0F-DC1B20CD5906}" srcOrd="2" destOrd="0" presId="urn:microsoft.com/office/officeart/2018/2/layout/IconVerticalSolidList"/>
    <dgm:cxn modelId="{85FA111C-5C02-4EEB-8945-99F4CF84DFD2}" type="presParOf" srcId="{65DD8468-4271-4267-BF80-13A6A2022C39}" destId="{847D8E8E-DEDF-4C70-8254-792DAC48517C}" srcOrd="3" destOrd="0" presId="urn:microsoft.com/office/officeart/2018/2/layout/IconVerticalSolidList"/>
    <dgm:cxn modelId="{4E570628-271F-4C03-9CA7-FF1676CE49BB}" type="presParOf" srcId="{81BB5074-AFD2-4352-8C94-7706028C5D79}" destId="{7034025C-0493-4F45-8C87-607C0C6F5101}" srcOrd="3" destOrd="0" presId="urn:microsoft.com/office/officeart/2018/2/layout/IconVerticalSolidList"/>
    <dgm:cxn modelId="{1639F3F9-2900-4A63-8AC3-718E82CA751C}" type="presParOf" srcId="{81BB5074-AFD2-4352-8C94-7706028C5D79}" destId="{94D38922-7BE8-4721-A94B-AC2EA5A34FEA}" srcOrd="4" destOrd="0" presId="urn:microsoft.com/office/officeart/2018/2/layout/IconVerticalSolidList"/>
    <dgm:cxn modelId="{80DE58C5-650A-4DB7-AB7B-70F38A385BDD}" type="presParOf" srcId="{94D38922-7BE8-4721-A94B-AC2EA5A34FEA}" destId="{B9E1720E-5835-46CA-B7A2-213430AB25F8}" srcOrd="0" destOrd="0" presId="urn:microsoft.com/office/officeart/2018/2/layout/IconVerticalSolidList"/>
    <dgm:cxn modelId="{F6CD67CC-0E32-4098-9929-FBF0E4248780}" type="presParOf" srcId="{94D38922-7BE8-4721-A94B-AC2EA5A34FEA}" destId="{B67EC490-0089-4D2A-B8D1-EF0F04D0A2DF}" srcOrd="1" destOrd="0" presId="urn:microsoft.com/office/officeart/2018/2/layout/IconVerticalSolidList"/>
    <dgm:cxn modelId="{4566AFF3-FEA6-4FF3-8BF6-3242DF0313C7}" type="presParOf" srcId="{94D38922-7BE8-4721-A94B-AC2EA5A34FEA}" destId="{CA8477CC-8363-4E70-B67F-2D514C8D1AEA}" srcOrd="2" destOrd="0" presId="urn:microsoft.com/office/officeart/2018/2/layout/IconVerticalSolidList"/>
    <dgm:cxn modelId="{3848978F-02D1-4A44-A24E-4D2362E6EE94}" type="presParOf" srcId="{94D38922-7BE8-4721-A94B-AC2EA5A34FEA}" destId="{C2A8B62F-0AD9-4719-B7C4-31EC72E66A0B}" srcOrd="3" destOrd="0" presId="urn:microsoft.com/office/officeart/2018/2/layout/IconVerticalSolidList"/>
    <dgm:cxn modelId="{58879F93-A02E-45CC-8EB9-A63163757C11}" type="presParOf" srcId="{81BB5074-AFD2-4352-8C94-7706028C5D79}" destId="{316285D5-2E04-4DE1-BFA9-867BA529391E}" srcOrd="5" destOrd="0" presId="urn:microsoft.com/office/officeart/2018/2/layout/IconVerticalSolidList"/>
    <dgm:cxn modelId="{6C5BDDCA-0763-4964-8990-3ECAE761CF26}" type="presParOf" srcId="{81BB5074-AFD2-4352-8C94-7706028C5D79}" destId="{CA7C3C14-8827-4604-87FF-FB45975CCCD7}" srcOrd="6" destOrd="0" presId="urn:microsoft.com/office/officeart/2018/2/layout/IconVerticalSolidList"/>
    <dgm:cxn modelId="{7377E955-90F3-4A85-8A02-5FC4693228CF}" type="presParOf" srcId="{CA7C3C14-8827-4604-87FF-FB45975CCCD7}" destId="{8624DB38-3604-4AD4-A630-E224009FD654}" srcOrd="0" destOrd="0" presId="urn:microsoft.com/office/officeart/2018/2/layout/IconVerticalSolidList"/>
    <dgm:cxn modelId="{16FEE2DF-129B-4D21-9474-1B05DBF24441}" type="presParOf" srcId="{CA7C3C14-8827-4604-87FF-FB45975CCCD7}" destId="{F03F9C80-CD8A-4D16-8FEA-6DEE732AE292}" srcOrd="1" destOrd="0" presId="urn:microsoft.com/office/officeart/2018/2/layout/IconVerticalSolidList"/>
    <dgm:cxn modelId="{DD404224-98E1-4070-8D92-CEF9AA206C45}" type="presParOf" srcId="{CA7C3C14-8827-4604-87FF-FB45975CCCD7}" destId="{EF635756-0890-489C-9D7D-1B1B7288D179}" srcOrd="2" destOrd="0" presId="urn:microsoft.com/office/officeart/2018/2/layout/IconVerticalSolidList"/>
    <dgm:cxn modelId="{CB022E82-0E44-480C-87D1-AB7E67DD6BC3}" type="presParOf" srcId="{CA7C3C14-8827-4604-87FF-FB45975CCCD7}" destId="{90F327D1-523B-40C9-BAC4-266E239C6AEB}" srcOrd="3" destOrd="0" presId="urn:microsoft.com/office/officeart/2018/2/layout/IconVerticalSolidList"/>
    <dgm:cxn modelId="{A55B590D-4F6C-4A09-ABAC-EE7E7BF71527}" type="presParOf" srcId="{81BB5074-AFD2-4352-8C94-7706028C5D79}" destId="{5A2E82CA-B4F5-4386-B5AC-54B8B53DE485}" srcOrd="7" destOrd="0" presId="urn:microsoft.com/office/officeart/2018/2/layout/IconVerticalSolidList"/>
    <dgm:cxn modelId="{0940A844-EF86-4A4F-A433-1FEED10416C8}" type="presParOf" srcId="{81BB5074-AFD2-4352-8C94-7706028C5D79}" destId="{0A6E0810-6E9E-413E-A7CE-AAE0EEF503FA}" srcOrd="8" destOrd="0" presId="urn:microsoft.com/office/officeart/2018/2/layout/IconVerticalSolidList"/>
    <dgm:cxn modelId="{64B0C236-5FB3-40FC-B3F1-E4846066EECC}" type="presParOf" srcId="{0A6E0810-6E9E-413E-A7CE-AAE0EEF503FA}" destId="{05FD122E-00FD-43D2-A79D-7336E76429D8}" srcOrd="0" destOrd="0" presId="urn:microsoft.com/office/officeart/2018/2/layout/IconVerticalSolidList"/>
    <dgm:cxn modelId="{99492948-468E-4173-863A-BA15D4D88AA9}" type="presParOf" srcId="{0A6E0810-6E9E-413E-A7CE-AAE0EEF503FA}" destId="{27653FA3-3CB6-4E96-99DF-C65C80B30302}" srcOrd="1" destOrd="0" presId="urn:microsoft.com/office/officeart/2018/2/layout/IconVerticalSolidList"/>
    <dgm:cxn modelId="{263FB0D5-9C9F-46A3-8D22-856562299619}" type="presParOf" srcId="{0A6E0810-6E9E-413E-A7CE-AAE0EEF503FA}" destId="{F8797F49-35D0-4038-8D05-9CB465F63913}" srcOrd="2" destOrd="0" presId="urn:microsoft.com/office/officeart/2018/2/layout/IconVerticalSolidList"/>
    <dgm:cxn modelId="{E9C91D69-B78E-47B7-BC2B-BBFAB205BCB8}" type="presParOf" srcId="{0A6E0810-6E9E-413E-A7CE-AAE0EEF503FA}" destId="{B0C10C90-1176-4DC4-8999-2155CEF856E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E2779-20DC-4D13-98E4-D86220903F7C}">
      <dsp:nvSpPr>
        <dsp:cNvPr id="0" name=""/>
        <dsp:cNvSpPr/>
      </dsp:nvSpPr>
      <dsp:spPr>
        <a:xfrm>
          <a:off x="0" y="3581"/>
          <a:ext cx="10506456" cy="76296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B19520-E6FA-4C86-B98B-092C9FD465E5}">
      <dsp:nvSpPr>
        <dsp:cNvPr id="0" name=""/>
        <dsp:cNvSpPr/>
      </dsp:nvSpPr>
      <dsp:spPr>
        <a:xfrm>
          <a:off x="230796" y="175248"/>
          <a:ext cx="419630" cy="4196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299E27-F760-49C4-AF0B-8011326EAA22}">
      <dsp:nvSpPr>
        <dsp:cNvPr id="0" name=""/>
        <dsp:cNvSpPr/>
      </dsp:nvSpPr>
      <dsp:spPr>
        <a:xfrm>
          <a:off x="881223" y="3581"/>
          <a:ext cx="9625232" cy="762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47" tIns="80747" rIns="80747" bIns="80747" numCol="1" spcCol="1270" anchor="ctr" anchorCtr="0">
          <a:noAutofit/>
        </a:bodyPr>
        <a:lstStyle/>
        <a:p>
          <a:pPr marL="0" lvl="0" indent="0" algn="l" defTabSz="622300">
            <a:lnSpc>
              <a:spcPct val="90000"/>
            </a:lnSpc>
            <a:spcBef>
              <a:spcPct val="0"/>
            </a:spcBef>
            <a:spcAft>
              <a:spcPct val="35000"/>
            </a:spcAft>
            <a:buNone/>
          </a:pPr>
          <a:r>
            <a:rPr lang="en-US" sz="1400" b="0" i="0" kern="1200"/>
            <a:t>Data Exploration and Feature Analysis: We will perform exploratory data analysis on the mushroom dataset to gain insights into the characteristics of mushrooms. This step involves data preprocessing, handling categorical variables, and understanding the distribution of the target variable (edibility).</a:t>
          </a:r>
          <a:endParaRPr lang="en-US" sz="1400" kern="1200"/>
        </a:p>
      </dsp:txBody>
      <dsp:txXfrm>
        <a:off x="881223" y="3581"/>
        <a:ext cx="9625232" cy="762963"/>
      </dsp:txXfrm>
    </dsp:sp>
    <dsp:sp modelId="{C7C128EC-D205-45D6-9227-EBDF76737719}">
      <dsp:nvSpPr>
        <dsp:cNvPr id="0" name=""/>
        <dsp:cNvSpPr/>
      </dsp:nvSpPr>
      <dsp:spPr>
        <a:xfrm>
          <a:off x="0" y="957286"/>
          <a:ext cx="10506456" cy="76296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40BA8E-2A35-4B0B-A893-505729A67348}">
      <dsp:nvSpPr>
        <dsp:cNvPr id="0" name=""/>
        <dsp:cNvSpPr/>
      </dsp:nvSpPr>
      <dsp:spPr>
        <a:xfrm>
          <a:off x="230796" y="1128953"/>
          <a:ext cx="419630" cy="4196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7D8E8E-DEDF-4C70-8254-792DAC48517C}">
      <dsp:nvSpPr>
        <dsp:cNvPr id="0" name=""/>
        <dsp:cNvSpPr/>
      </dsp:nvSpPr>
      <dsp:spPr>
        <a:xfrm>
          <a:off x="881223" y="957286"/>
          <a:ext cx="9625232" cy="762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47" tIns="80747" rIns="80747" bIns="80747" numCol="1" spcCol="1270" anchor="ctr" anchorCtr="0">
          <a:noAutofit/>
        </a:bodyPr>
        <a:lstStyle/>
        <a:p>
          <a:pPr marL="0" lvl="0" indent="0" algn="l" defTabSz="622300">
            <a:lnSpc>
              <a:spcPct val="90000"/>
            </a:lnSpc>
            <a:spcBef>
              <a:spcPct val="0"/>
            </a:spcBef>
            <a:spcAft>
              <a:spcPct val="35000"/>
            </a:spcAft>
            <a:buNone/>
          </a:pPr>
          <a:r>
            <a:rPr lang="en-US" sz="1400" b="0" i="0" kern="1200"/>
            <a:t>Feature Importance: Using statistical methods and machine learning algorithms, we will determine the most important features that influence a mushroom's edibility. This analysis will unveil the attributes that are strong indicators of whether a mushroom is poisonous or edible.</a:t>
          </a:r>
          <a:endParaRPr lang="en-US" sz="1400" kern="1200"/>
        </a:p>
      </dsp:txBody>
      <dsp:txXfrm>
        <a:off x="881223" y="957286"/>
        <a:ext cx="9625232" cy="762963"/>
      </dsp:txXfrm>
    </dsp:sp>
    <dsp:sp modelId="{B9E1720E-5835-46CA-B7A2-213430AB25F8}">
      <dsp:nvSpPr>
        <dsp:cNvPr id="0" name=""/>
        <dsp:cNvSpPr/>
      </dsp:nvSpPr>
      <dsp:spPr>
        <a:xfrm>
          <a:off x="0" y="1910991"/>
          <a:ext cx="10506456" cy="76296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7EC490-0089-4D2A-B8D1-EF0F04D0A2DF}">
      <dsp:nvSpPr>
        <dsp:cNvPr id="0" name=""/>
        <dsp:cNvSpPr/>
      </dsp:nvSpPr>
      <dsp:spPr>
        <a:xfrm>
          <a:off x="230796" y="2082657"/>
          <a:ext cx="419630" cy="4196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A8B62F-0AD9-4719-B7C4-31EC72E66A0B}">
      <dsp:nvSpPr>
        <dsp:cNvPr id="0" name=""/>
        <dsp:cNvSpPr/>
      </dsp:nvSpPr>
      <dsp:spPr>
        <a:xfrm>
          <a:off x="881223" y="1910991"/>
          <a:ext cx="9625232" cy="762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47" tIns="80747" rIns="80747" bIns="80747" numCol="1" spcCol="1270" anchor="ctr" anchorCtr="0">
          <a:noAutofit/>
        </a:bodyPr>
        <a:lstStyle/>
        <a:p>
          <a:pPr marL="0" lvl="0" indent="0" algn="l" defTabSz="622300">
            <a:lnSpc>
              <a:spcPct val="90000"/>
            </a:lnSpc>
            <a:spcBef>
              <a:spcPct val="0"/>
            </a:spcBef>
            <a:spcAft>
              <a:spcPct val="35000"/>
            </a:spcAft>
            <a:buNone/>
          </a:pPr>
          <a:r>
            <a:rPr lang="en-US" sz="1400" b="0" i="0" kern="1200"/>
            <a:t>Odor as a Key Indicator: We will specifically investigate the attribute "Odor" to assess its significance in predicting a mushroom's edibility. This will involve visualizations and statistical tests to understand the relationship between different odors and mushroom toxicity.</a:t>
          </a:r>
          <a:endParaRPr lang="en-US" sz="1400" kern="1200"/>
        </a:p>
      </dsp:txBody>
      <dsp:txXfrm>
        <a:off x="881223" y="1910991"/>
        <a:ext cx="9625232" cy="762963"/>
      </dsp:txXfrm>
    </dsp:sp>
    <dsp:sp modelId="{8624DB38-3604-4AD4-A630-E224009FD654}">
      <dsp:nvSpPr>
        <dsp:cNvPr id="0" name=""/>
        <dsp:cNvSpPr/>
      </dsp:nvSpPr>
      <dsp:spPr>
        <a:xfrm>
          <a:off x="0" y="2864695"/>
          <a:ext cx="10506456" cy="76296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3F9C80-CD8A-4D16-8FEA-6DEE732AE292}">
      <dsp:nvSpPr>
        <dsp:cNvPr id="0" name=""/>
        <dsp:cNvSpPr/>
      </dsp:nvSpPr>
      <dsp:spPr>
        <a:xfrm>
          <a:off x="230796" y="3036362"/>
          <a:ext cx="419630" cy="4196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F327D1-523B-40C9-BAC4-266E239C6AEB}">
      <dsp:nvSpPr>
        <dsp:cNvPr id="0" name=""/>
        <dsp:cNvSpPr/>
      </dsp:nvSpPr>
      <dsp:spPr>
        <a:xfrm>
          <a:off x="881223" y="2864695"/>
          <a:ext cx="9625232" cy="762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47" tIns="80747" rIns="80747" bIns="80747" numCol="1" spcCol="1270" anchor="ctr" anchorCtr="0">
          <a:noAutofit/>
        </a:bodyPr>
        <a:lstStyle/>
        <a:p>
          <a:pPr marL="0" lvl="0" indent="0" algn="l" defTabSz="622300">
            <a:lnSpc>
              <a:spcPct val="90000"/>
            </a:lnSpc>
            <a:spcBef>
              <a:spcPct val="0"/>
            </a:spcBef>
            <a:spcAft>
              <a:spcPct val="35000"/>
            </a:spcAft>
            <a:buNone/>
          </a:pPr>
          <a:r>
            <a:rPr lang="en-US" sz="1400" b="0" i="0" kern="1200"/>
            <a:t>Cap Color, Veil Color, and Habitat Analysis: We will also examine the attributes "Cap Color," "Veil Color," and "Habitat" to evaluate their impact on a mushroom's edibility. This will provide valuable insights into the importance of these characteristics in classifying mushrooms.</a:t>
          </a:r>
          <a:endParaRPr lang="en-US" sz="1400" kern="1200"/>
        </a:p>
      </dsp:txBody>
      <dsp:txXfrm>
        <a:off x="881223" y="2864695"/>
        <a:ext cx="9625232" cy="762963"/>
      </dsp:txXfrm>
    </dsp:sp>
    <dsp:sp modelId="{05FD122E-00FD-43D2-A79D-7336E76429D8}">
      <dsp:nvSpPr>
        <dsp:cNvPr id="0" name=""/>
        <dsp:cNvSpPr/>
      </dsp:nvSpPr>
      <dsp:spPr>
        <a:xfrm>
          <a:off x="0" y="3818400"/>
          <a:ext cx="10506456" cy="762963"/>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653FA3-3CB6-4E96-99DF-C65C80B30302}">
      <dsp:nvSpPr>
        <dsp:cNvPr id="0" name=""/>
        <dsp:cNvSpPr/>
      </dsp:nvSpPr>
      <dsp:spPr>
        <a:xfrm>
          <a:off x="230796" y="3990067"/>
          <a:ext cx="419630" cy="4196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C10C90-1176-4DC4-8999-2155CEF856EF}">
      <dsp:nvSpPr>
        <dsp:cNvPr id="0" name=""/>
        <dsp:cNvSpPr/>
      </dsp:nvSpPr>
      <dsp:spPr>
        <a:xfrm>
          <a:off x="881223" y="3818400"/>
          <a:ext cx="9625232" cy="762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47" tIns="80747" rIns="80747" bIns="80747" numCol="1" spcCol="1270" anchor="ctr" anchorCtr="0">
          <a:noAutofit/>
        </a:bodyPr>
        <a:lstStyle/>
        <a:p>
          <a:pPr marL="0" lvl="0" indent="0" algn="l" defTabSz="622300">
            <a:lnSpc>
              <a:spcPct val="90000"/>
            </a:lnSpc>
            <a:spcBef>
              <a:spcPct val="0"/>
            </a:spcBef>
            <a:spcAft>
              <a:spcPct val="35000"/>
            </a:spcAft>
            <a:buNone/>
          </a:pPr>
          <a:r>
            <a:rPr lang="en-US" sz="1400" b="0" i="0" kern="1200"/>
            <a:t>Machine Learning Model Evaluation: We will implement machine learning models, including logistic regression, naive Bayes, and neural networks, to classify mushrooms based on their attributes. The models will be trained and tested using appropriate evaluation metrics to gauge their accuracy in predicting mushroom edibility.</a:t>
          </a:r>
          <a:endParaRPr lang="en-US" sz="1400" kern="1200"/>
        </a:p>
      </dsp:txBody>
      <dsp:txXfrm>
        <a:off x="881223" y="3818400"/>
        <a:ext cx="9625232" cy="7629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5T22:45:13.834"/>
    </inkml:context>
    <inkml:brush xml:id="br0">
      <inkml:brushProperty name="width" value="0.05" units="cm"/>
      <inkml:brushProperty name="height" value="0.05" units="cm"/>
    </inkml:brush>
  </inkml:definitions>
  <inkml:trace contextRef="#ctx0" brushRef="#br0">1 0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4A48-ED60-4C3D-8040-EA420D1376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950468-0315-4B9D-B09C-8C8C8EBD6A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7C4A60-6695-4CB3-AF2E-ACFA3C0B87F1}"/>
              </a:ext>
            </a:extLst>
          </p:cNvPr>
          <p:cNvSpPr>
            <a:spLocks noGrp="1"/>
          </p:cNvSpPr>
          <p:nvPr>
            <p:ph type="dt" sz="half" idx="10"/>
          </p:nvPr>
        </p:nvSpPr>
        <p:spPr/>
        <p:txBody>
          <a:bodyPr/>
          <a:lstStyle/>
          <a:p>
            <a:fld id="{3F52AFC1-4F45-459D-BC95-0F8F5E3A4294}" type="datetimeFigureOut">
              <a:rPr lang="en-US" smtClean="0"/>
              <a:t>8/13/23</a:t>
            </a:fld>
            <a:endParaRPr lang="en-US"/>
          </a:p>
        </p:txBody>
      </p:sp>
      <p:sp>
        <p:nvSpPr>
          <p:cNvPr id="5" name="Footer Placeholder 4">
            <a:extLst>
              <a:ext uri="{FF2B5EF4-FFF2-40B4-BE49-F238E27FC236}">
                <a16:creationId xmlns:a16="http://schemas.microsoft.com/office/drawing/2014/main" id="{842D2078-2F8D-45FB-9C14-17036DA5D3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D9676-FA59-4F47-9033-2CFC7976370A}"/>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191420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59857-0725-4AFD-ADA1-93DE6885A9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742F07-D500-4235-A3BD-4E9FA3C926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B7CF7-F61A-47E7-B601-419FF069E767}"/>
              </a:ext>
            </a:extLst>
          </p:cNvPr>
          <p:cNvSpPr>
            <a:spLocks noGrp="1"/>
          </p:cNvSpPr>
          <p:nvPr>
            <p:ph type="dt" sz="half" idx="10"/>
          </p:nvPr>
        </p:nvSpPr>
        <p:spPr/>
        <p:txBody>
          <a:bodyPr/>
          <a:lstStyle/>
          <a:p>
            <a:fld id="{3F52AFC1-4F45-459D-BC95-0F8F5E3A4294}" type="datetimeFigureOut">
              <a:rPr lang="en-US" smtClean="0"/>
              <a:t>8/13/23</a:t>
            </a:fld>
            <a:endParaRPr lang="en-US"/>
          </a:p>
        </p:txBody>
      </p:sp>
      <p:sp>
        <p:nvSpPr>
          <p:cNvPr id="5" name="Footer Placeholder 4">
            <a:extLst>
              <a:ext uri="{FF2B5EF4-FFF2-40B4-BE49-F238E27FC236}">
                <a16:creationId xmlns:a16="http://schemas.microsoft.com/office/drawing/2014/main" id="{6918C1B3-4CDE-4267-AF19-9C2FCF8602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38641-A10F-457F-B6A9-3F574B2B266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42124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3A314E-DAF4-459C-AF7B-C7347C7639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7BE33E-4004-41A3-B3E6-14272F53B3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1A99DB-D8D6-44B2-B140-B5C0DD69889A}"/>
              </a:ext>
            </a:extLst>
          </p:cNvPr>
          <p:cNvSpPr>
            <a:spLocks noGrp="1"/>
          </p:cNvSpPr>
          <p:nvPr>
            <p:ph type="dt" sz="half" idx="10"/>
          </p:nvPr>
        </p:nvSpPr>
        <p:spPr/>
        <p:txBody>
          <a:bodyPr/>
          <a:lstStyle/>
          <a:p>
            <a:fld id="{3F52AFC1-4F45-459D-BC95-0F8F5E3A4294}" type="datetimeFigureOut">
              <a:rPr lang="en-US" smtClean="0"/>
              <a:t>8/13/23</a:t>
            </a:fld>
            <a:endParaRPr lang="en-US"/>
          </a:p>
        </p:txBody>
      </p:sp>
      <p:sp>
        <p:nvSpPr>
          <p:cNvPr id="5" name="Footer Placeholder 4">
            <a:extLst>
              <a:ext uri="{FF2B5EF4-FFF2-40B4-BE49-F238E27FC236}">
                <a16:creationId xmlns:a16="http://schemas.microsoft.com/office/drawing/2014/main" id="{131BF21E-4345-40CE-88C3-7C77ECC01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1F20F6-FD42-49EE-AE17-171924F49826}"/>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5323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04559-4EA9-4030-8CD7-225515C39D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446E6-DF6C-44D2-BA71-5D6445655C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F5ECAD-0D49-425E-99BE-4E9A279761FE}"/>
              </a:ext>
            </a:extLst>
          </p:cNvPr>
          <p:cNvSpPr>
            <a:spLocks noGrp="1"/>
          </p:cNvSpPr>
          <p:nvPr>
            <p:ph type="dt" sz="half" idx="10"/>
          </p:nvPr>
        </p:nvSpPr>
        <p:spPr/>
        <p:txBody>
          <a:bodyPr/>
          <a:lstStyle/>
          <a:p>
            <a:fld id="{3F52AFC1-4F45-459D-BC95-0F8F5E3A4294}" type="datetimeFigureOut">
              <a:rPr lang="en-US" smtClean="0"/>
              <a:t>8/13/23</a:t>
            </a:fld>
            <a:endParaRPr lang="en-US"/>
          </a:p>
        </p:txBody>
      </p:sp>
      <p:sp>
        <p:nvSpPr>
          <p:cNvPr id="5" name="Footer Placeholder 4">
            <a:extLst>
              <a:ext uri="{FF2B5EF4-FFF2-40B4-BE49-F238E27FC236}">
                <a16:creationId xmlns:a16="http://schemas.microsoft.com/office/drawing/2014/main" id="{01B6268D-3BF4-472B-B1D5-518489674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F4C8E-AFA1-48CB-9BE5-583A37660428}"/>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624279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CC60D-06AE-4839-A5F6-DB50DF8789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8C870F-1989-4744-AA64-C97EBC3080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3CF60B-312D-4E68-B904-78A68C9AF98E}"/>
              </a:ext>
            </a:extLst>
          </p:cNvPr>
          <p:cNvSpPr>
            <a:spLocks noGrp="1"/>
          </p:cNvSpPr>
          <p:nvPr>
            <p:ph type="dt" sz="half" idx="10"/>
          </p:nvPr>
        </p:nvSpPr>
        <p:spPr/>
        <p:txBody>
          <a:bodyPr/>
          <a:lstStyle/>
          <a:p>
            <a:fld id="{3F52AFC1-4F45-459D-BC95-0F8F5E3A4294}" type="datetimeFigureOut">
              <a:rPr lang="en-US" smtClean="0"/>
              <a:t>8/13/23</a:t>
            </a:fld>
            <a:endParaRPr lang="en-US"/>
          </a:p>
        </p:txBody>
      </p:sp>
      <p:sp>
        <p:nvSpPr>
          <p:cNvPr id="5" name="Footer Placeholder 4">
            <a:extLst>
              <a:ext uri="{FF2B5EF4-FFF2-40B4-BE49-F238E27FC236}">
                <a16:creationId xmlns:a16="http://schemas.microsoft.com/office/drawing/2014/main" id="{0A05CA4F-B8D7-4A59-A5BA-74DF90CC1D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BAD61-51E4-4D1D-8E14-1EB20C0ECB7D}"/>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333503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1454-95B8-455D-BFC1-6C6DA3603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3FBC0B-D342-4647-B5BA-5B6ADF294E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69BC10-2FBB-4372-AE80-21EC4AB47A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FE6231-D355-4CB0-AB68-1D21D4EB6ACF}"/>
              </a:ext>
            </a:extLst>
          </p:cNvPr>
          <p:cNvSpPr>
            <a:spLocks noGrp="1"/>
          </p:cNvSpPr>
          <p:nvPr>
            <p:ph type="dt" sz="half" idx="10"/>
          </p:nvPr>
        </p:nvSpPr>
        <p:spPr/>
        <p:txBody>
          <a:bodyPr/>
          <a:lstStyle/>
          <a:p>
            <a:fld id="{3F52AFC1-4F45-459D-BC95-0F8F5E3A4294}" type="datetimeFigureOut">
              <a:rPr lang="en-US" smtClean="0"/>
              <a:t>8/13/23</a:t>
            </a:fld>
            <a:endParaRPr lang="en-US"/>
          </a:p>
        </p:txBody>
      </p:sp>
      <p:sp>
        <p:nvSpPr>
          <p:cNvPr id="6" name="Footer Placeholder 5">
            <a:extLst>
              <a:ext uri="{FF2B5EF4-FFF2-40B4-BE49-F238E27FC236}">
                <a16:creationId xmlns:a16="http://schemas.microsoft.com/office/drawing/2014/main" id="{AB01BF01-A233-43E9-8949-BAADCAF957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EA8DA2-49A7-4CD4-AD2A-B4AE89F09C29}"/>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464572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6AAD-2645-4527-94B3-3A3BECB928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031552-937E-4EAB-883E-C29FBC415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3455D9-4697-44D3-AB55-9CADBE716D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58DC7D-BF9A-4F54-AB58-1C49FFA17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D3AE0C-DB47-4E16-828A-3429714FAD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3C3C45-525E-4801-90AF-776B7EFC5ADB}"/>
              </a:ext>
            </a:extLst>
          </p:cNvPr>
          <p:cNvSpPr>
            <a:spLocks noGrp="1"/>
          </p:cNvSpPr>
          <p:nvPr>
            <p:ph type="dt" sz="half" idx="10"/>
          </p:nvPr>
        </p:nvSpPr>
        <p:spPr/>
        <p:txBody>
          <a:bodyPr/>
          <a:lstStyle/>
          <a:p>
            <a:fld id="{3F52AFC1-4F45-459D-BC95-0F8F5E3A4294}" type="datetimeFigureOut">
              <a:rPr lang="en-US" smtClean="0"/>
              <a:t>8/13/23</a:t>
            </a:fld>
            <a:endParaRPr lang="en-US"/>
          </a:p>
        </p:txBody>
      </p:sp>
      <p:sp>
        <p:nvSpPr>
          <p:cNvPr id="8" name="Footer Placeholder 7">
            <a:extLst>
              <a:ext uri="{FF2B5EF4-FFF2-40B4-BE49-F238E27FC236}">
                <a16:creationId xmlns:a16="http://schemas.microsoft.com/office/drawing/2014/main" id="{F3B6704D-F5BC-4598-B7E7-5F53967A67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D9A6A6-BB3C-4DD0-A205-F8593CED1076}"/>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108940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609AA-EE0C-4FE6-8E30-99E91A13B5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DA744A-AA0E-40C1-82B4-1865879ADE95}"/>
              </a:ext>
            </a:extLst>
          </p:cNvPr>
          <p:cNvSpPr>
            <a:spLocks noGrp="1"/>
          </p:cNvSpPr>
          <p:nvPr>
            <p:ph type="dt" sz="half" idx="10"/>
          </p:nvPr>
        </p:nvSpPr>
        <p:spPr/>
        <p:txBody>
          <a:bodyPr/>
          <a:lstStyle/>
          <a:p>
            <a:fld id="{3F52AFC1-4F45-459D-BC95-0F8F5E3A4294}" type="datetimeFigureOut">
              <a:rPr lang="en-US" smtClean="0"/>
              <a:t>8/13/23</a:t>
            </a:fld>
            <a:endParaRPr lang="en-US"/>
          </a:p>
        </p:txBody>
      </p:sp>
      <p:sp>
        <p:nvSpPr>
          <p:cNvPr id="4" name="Footer Placeholder 3">
            <a:extLst>
              <a:ext uri="{FF2B5EF4-FFF2-40B4-BE49-F238E27FC236}">
                <a16:creationId xmlns:a16="http://schemas.microsoft.com/office/drawing/2014/main" id="{AD1794A4-DA55-49C9-9EE1-51AFA79807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3A595F-05DA-41C2-AFB0-CC51AFDB903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1575772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5F4ACF-3F96-4D20-91DE-5A7A89B4A2B5}"/>
              </a:ext>
            </a:extLst>
          </p:cNvPr>
          <p:cNvSpPr>
            <a:spLocks noGrp="1"/>
          </p:cNvSpPr>
          <p:nvPr>
            <p:ph type="dt" sz="half" idx="10"/>
          </p:nvPr>
        </p:nvSpPr>
        <p:spPr/>
        <p:txBody>
          <a:bodyPr/>
          <a:lstStyle/>
          <a:p>
            <a:fld id="{3F52AFC1-4F45-459D-BC95-0F8F5E3A4294}" type="datetimeFigureOut">
              <a:rPr lang="en-US" smtClean="0"/>
              <a:t>8/13/23</a:t>
            </a:fld>
            <a:endParaRPr lang="en-US"/>
          </a:p>
        </p:txBody>
      </p:sp>
      <p:sp>
        <p:nvSpPr>
          <p:cNvPr id="3" name="Footer Placeholder 2">
            <a:extLst>
              <a:ext uri="{FF2B5EF4-FFF2-40B4-BE49-F238E27FC236}">
                <a16:creationId xmlns:a16="http://schemas.microsoft.com/office/drawing/2014/main" id="{4D2B232B-2221-443B-9621-C2FFF41601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970A4F-5257-4439-983C-D802F7190B32}"/>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092692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D602-AEC1-494B-9EC8-423C9605B1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AC75CB-286B-4E0D-946F-B2152E792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6FE692-594E-4FE0-A040-69DCF74AA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E66829-7538-463B-99D9-8920CBDF4060}"/>
              </a:ext>
            </a:extLst>
          </p:cNvPr>
          <p:cNvSpPr>
            <a:spLocks noGrp="1"/>
          </p:cNvSpPr>
          <p:nvPr>
            <p:ph type="dt" sz="half" idx="10"/>
          </p:nvPr>
        </p:nvSpPr>
        <p:spPr/>
        <p:txBody>
          <a:bodyPr/>
          <a:lstStyle/>
          <a:p>
            <a:fld id="{3F52AFC1-4F45-459D-BC95-0F8F5E3A4294}" type="datetimeFigureOut">
              <a:rPr lang="en-US" smtClean="0"/>
              <a:t>8/13/23</a:t>
            </a:fld>
            <a:endParaRPr lang="en-US"/>
          </a:p>
        </p:txBody>
      </p:sp>
      <p:sp>
        <p:nvSpPr>
          <p:cNvPr id="6" name="Footer Placeholder 5">
            <a:extLst>
              <a:ext uri="{FF2B5EF4-FFF2-40B4-BE49-F238E27FC236}">
                <a16:creationId xmlns:a16="http://schemas.microsoft.com/office/drawing/2014/main" id="{EAB5AFDF-77FC-4354-AF3B-008607F927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77315B-5282-41D1-99A3-2ADE83DA19E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381724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77A91-0A20-466E-9CA8-86B63BE8A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8C2C4C-22CA-4398-A23B-4F068FB5A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574D67-2A27-42C6-815E-BE5AD10D3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BB23AA-5E29-4400-B52D-822F13ED6B94}"/>
              </a:ext>
            </a:extLst>
          </p:cNvPr>
          <p:cNvSpPr>
            <a:spLocks noGrp="1"/>
          </p:cNvSpPr>
          <p:nvPr>
            <p:ph type="dt" sz="half" idx="10"/>
          </p:nvPr>
        </p:nvSpPr>
        <p:spPr/>
        <p:txBody>
          <a:bodyPr/>
          <a:lstStyle/>
          <a:p>
            <a:fld id="{3F52AFC1-4F45-459D-BC95-0F8F5E3A4294}" type="datetimeFigureOut">
              <a:rPr lang="en-US" smtClean="0"/>
              <a:t>8/13/23</a:t>
            </a:fld>
            <a:endParaRPr lang="en-US"/>
          </a:p>
        </p:txBody>
      </p:sp>
      <p:sp>
        <p:nvSpPr>
          <p:cNvPr id="6" name="Footer Placeholder 5">
            <a:extLst>
              <a:ext uri="{FF2B5EF4-FFF2-40B4-BE49-F238E27FC236}">
                <a16:creationId xmlns:a16="http://schemas.microsoft.com/office/drawing/2014/main" id="{FA368ADC-B329-411C-AA83-9EEADAE8A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78A6D9-A5FD-46E3-8F58-CDC4CC4B895B}"/>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768824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B5F7E3-61B5-4449-80CF-04DA4D37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CFC45A-DECF-4B86-87F6-C12B501A4F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712EE-4BB3-49D3-9FAF-733EA6255E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52AFC1-4F45-459D-BC95-0F8F5E3A4294}" type="datetimeFigureOut">
              <a:rPr lang="en-US" smtClean="0"/>
              <a:t>8/13/23</a:t>
            </a:fld>
            <a:endParaRPr lang="en-US"/>
          </a:p>
        </p:txBody>
      </p:sp>
      <p:sp>
        <p:nvSpPr>
          <p:cNvPr id="5" name="Footer Placeholder 4">
            <a:extLst>
              <a:ext uri="{FF2B5EF4-FFF2-40B4-BE49-F238E27FC236}">
                <a16:creationId xmlns:a16="http://schemas.microsoft.com/office/drawing/2014/main" id="{83DFC8A3-CA43-47DE-88A0-18EE8FB2D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8CC4C2-DBD2-41A0-8542-0ED48583DA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C5D697-CC64-4CAF-A466-D1105DD36B62}" type="slidenum">
              <a:rPr lang="en-US" smtClean="0"/>
              <a:t>‹#›</a:t>
            </a:fld>
            <a:endParaRPr lang="en-US"/>
          </a:p>
        </p:txBody>
      </p:sp>
    </p:spTree>
    <p:extLst>
      <p:ext uri="{BB962C8B-B14F-4D97-AF65-F5344CB8AC3E}">
        <p14:creationId xmlns:p14="http://schemas.microsoft.com/office/powerpoint/2010/main" val="496281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github.com/elijahcw-git/ANA500-PFDS/tree/main/Microproject_2"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kaggle.com/datasets/uciml/mushroom-classificatio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FD3DB-B193-4E72-861B-FE835A2E1FAD}"/>
              </a:ext>
            </a:extLst>
          </p:cNvPr>
          <p:cNvSpPr>
            <a:spLocks noGrp="1"/>
          </p:cNvSpPr>
          <p:nvPr>
            <p:ph type="ctrTitle"/>
          </p:nvPr>
        </p:nvSpPr>
        <p:spPr>
          <a:xfrm>
            <a:off x="338667" y="2733040"/>
            <a:ext cx="6121605" cy="1116124"/>
          </a:xfrm>
        </p:spPr>
        <p:txBody>
          <a:bodyPr>
            <a:normAutofit/>
          </a:bodyPr>
          <a:lstStyle/>
          <a:p>
            <a:pPr algn="l"/>
            <a:r>
              <a:rPr lang="en-US" sz="2800" dirty="0"/>
              <a:t>Mushroom Edibility Prediction</a:t>
            </a:r>
            <a:br>
              <a:rPr lang="en-US" sz="2800" dirty="0"/>
            </a:br>
            <a:r>
              <a:rPr lang="en-US" sz="2400" dirty="0"/>
              <a:t>Micro-Project 2</a:t>
            </a:r>
            <a:br>
              <a:rPr lang="en-US" sz="2800" dirty="0"/>
            </a:br>
            <a:r>
              <a:rPr lang="en-US" sz="1400" dirty="0">
                <a:hlinkClick r:id="rId2"/>
              </a:rPr>
              <a:t>https://github.com/elijahcw-git/ANA500-PFDS/tree/main/</a:t>
            </a:r>
            <a:r>
              <a:rPr lang="en-US" sz="1400">
                <a:hlinkClick r:id="rId2"/>
              </a:rPr>
              <a:t>Microproject_2</a:t>
            </a:r>
            <a:endParaRPr lang="en-US" sz="1400" dirty="0"/>
          </a:p>
        </p:txBody>
      </p:sp>
      <p:sp>
        <p:nvSpPr>
          <p:cNvPr id="3" name="Subtitle 2">
            <a:extLst>
              <a:ext uri="{FF2B5EF4-FFF2-40B4-BE49-F238E27FC236}">
                <a16:creationId xmlns:a16="http://schemas.microsoft.com/office/drawing/2014/main" id="{76B5E315-C208-479B-A6B8-0DCBEF2B5FB3}"/>
              </a:ext>
            </a:extLst>
          </p:cNvPr>
          <p:cNvSpPr>
            <a:spLocks noGrp="1"/>
          </p:cNvSpPr>
          <p:nvPr>
            <p:ph type="subTitle" idx="1"/>
          </p:nvPr>
        </p:nvSpPr>
        <p:spPr>
          <a:xfrm>
            <a:off x="338667" y="4190341"/>
            <a:ext cx="4620584" cy="775494"/>
          </a:xfrm>
        </p:spPr>
        <p:txBody>
          <a:bodyPr>
            <a:normAutofit/>
          </a:bodyPr>
          <a:lstStyle/>
          <a:p>
            <a:pPr algn="l"/>
            <a:r>
              <a:rPr lang="en-US" sz="2000" dirty="0"/>
              <a:t>Elijah C Walker</a:t>
            </a:r>
          </a:p>
          <a:p>
            <a:pPr algn="l"/>
            <a:r>
              <a:rPr lang="en-US" sz="2000" dirty="0"/>
              <a:t>13 August 2023</a:t>
            </a:r>
          </a:p>
          <a:p>
            <a:pPr algn="l"/>
            <a:endParaRPr lang="en-US" sz="2000" dirty="0"/>
          </a:p>
        </p:txBody>
      </p:sp>
      <p:pic>
        <p:nvPicPr>
          <p:cNvPr id="5" name="Picture 4">
            <a:extLst>
              <a:ext uri="{FF2B5EF4-FFF2-40B4-BE49-F238E27FC236}">
                <a16:creationId xmlns:a16="http://schemas.microsoft.com/office/drawing/2014/main" id="{48D8C882-84F6-2853-2C53-D4AB7AA8D68F}"/>
              </a:ext>
            </a:extLst>
          </p:cNvPr>
          <p:cNvPicPr>
            <a:picLocks noChangeAspect="1"/>
          </p:cNvPicPr>
          <p:nvPr/>
        </p:nvPicPr>
        <p:blipFill rotWithShape="1">
          <a:blip r:embed="rId3"/>
          <a:srcRect l="21761" r="26290"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51251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BF2D9-F988-11EB-1329-C088044549F9}"/>
              </a:ext>
            </a:extLst>
          </p:cNvPr>
          <p:cNvSpPr>
            <a:spLocks noGrp="1"/>
          </p:cNvSpPr>
          <p:nvPr>
            <p:ph type="title"/>
          </p:nvPr>
        </p:nvSpPr>
        <p:spPr>
          <a:xfrm>
            <a:off x="5868557" y="1138036"/>
            <a:ext cx="5444382" cy="741563"/>
          </a:xfrm>
        </p:spPr>
        <p:txBody>
          <a:bodyPr anchor="t">
            <a:normAutofit/>
          </a:bodyPr>
          <a:lstStyle/>
          <a:p>
            <a:r>
              <a:rPr lang="en-US" sz="3200"/>
              <a:t>Pseudocode (Cont)</a:t>
            </a:r>
          </a:p>
        </p:txBody>
      </p:sp>
      <p:pic>
        <p:nvPicPr>
          <p:cNvPr id="5" name="Picture 4" descr="Scan of a human brain in a neurology clinic">
            <a:extLst>
              <a:ext uri="{FF2B5EF4-FFF2-40B4-BE49-F238E27FC236}">
                <a16:creationId xmlns:a16="http://schemas.microsoft.com/office/drawing/2014/main" id="{08192269-BE8F-0250-4136-5FE8B931D6F3}"/>
              </a:ext>
            </a:extLst>
          </p:cNvPr>
          <p:cNvPicPr>
            <a:picLocks noChangeAspect="1"/>
          </p:cNvPicPr>
          <p:nvPr/>
        </p:nvPicPr>
        <p:blipFill rotWithShape="1">
          <a:blip r:embed="rId2"/>
          <a:srcRect l="43666"/>
          <a:stretch/>
        </p:blipFill>
        <p:spPr>
          <a:xfrm>
            <a:off x="-1" y="10"/>
            <a:ext cx="5151179" cy="6857990"/>
          </a:xfrm>
          <a:prstGeom prst="rect">
            <a:avLst/>
          </a:prstGeom>
        </p:spPr>
      </p:pic>
      <p:cxnSp>
        <p:nvCxnSpPr>
          <p:cNvPr id="29" name="Straight Connector 2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3DCB91B-2049-E70A-3018-CE37BCE6ECCF}"/>
              </a:ext>
            </a:extLst>
          </p:cNvPr>
          <p:cNvSpPr>
            <a:spLocks noGrp="1"/>
          </p:cNvSpPr>
          <p:nvPr>
            <p:ph idx="1"/>
          </p:nvPr>
        </p:nvSpPr>
        <p:spPr>
          <a:xfrm>
            <a:off x="5868556" y="1879599"/>
            <a:ext cx="5967843" cy="4632961"/>
          </a:xfrm>
        </p:spPr>
        <p:txBody>
          <a:bodyPr>
            <a:normAutofit/>
          </a:bodyPr>
          <a:lstStyle/>
          <a:p>
            <a:pPr marL="0" indent="0">
              <a:buNone/>
            </a:pPr>
            <a:r>
              <a:rPr lang="en-US" sz="1400" dirty="0">
                <a:latin typeface="Times New Roman" panose="02020603050405020304" pitchFamily="18" charset="0"/>
                <a:cs typeface="Times New Roman" panose="02020603050405020304" pitchFamily="18" charset="0"/>
              </a:rPr>
              <a:t># Make predictions on the test set using Naive Bayes</a:t>
            </a:r>
          </a:p>
          <a:p>
            <a:pPr marL="0" indent="0">
              <a:buNone/>
            </a:pPr>
            <a:r>
              <a:rPr lang="en-US" sz="1400" dirty="0" err="1">
                <a:latin typeface="Times New Roman" panose="02020603050405020304" pitchFamily="18" charset="0"/>
                <a:cs typeface="Times New Roman" panose="02020603050405020304" pitchFamily="18" charset="0"/>
              </a:rPr>
              <a:t>y_pred_nb</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PredictWithNaiveBayes</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nb_classifier</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X_test</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Evaluate the Naive Bayes model</a:t>
            </a:r>
          </a:p>
          <a:p>
            <a:pPr marL="0" indent="0">
              <a:buNone/>
            </a:pPr>
            <a:r>
              <a:rPr lang="en-US" sz="1400" dirty="0" err="1">
                <a:latin typeface="Times New Roman" panose="02020603050405020304" pitchFamily="18" charset="0"/>
                <a:cs typeface="Times New Roman" panose="02020603050405020304" pitchFamily="18" charset="0"/>
              </a:rPr>
              <a:t>accuracy_nb</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CalculateAccuracy</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y_test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y_pred_nb</a:t>
            </a:r>
            <a:r>
              <a:rPr lang="en-US" sz="1400" dirty="0">
                <a:latin typeface="Times New Roman" panose="02020603050405020304" pitchFamily="18" charset="0"/>
                <a:cs typeface="Times New Roman" panose="02020603050405020304" pitchFamily="18" charset="0"/>
              </a:rPr>
              <a:t>)</a:t>
            </a:r>
          </a:p>
          <a:p>
            <a:pPr marL="0" indent="0">
              <a:buNone/>
            </a:pPr>
            <a:r>
              <a:rPr lang="en-US" sz="1400" dirty="0" err="1">
                <a:latin typeface="Times New Roman" panose="02020603050405020304" pitchFamily="18" charset="0"/>
                <a:cs typeface="Times New Roman" panose="02020603050405020304" pitchFamily="18" charset="0"/>
              </a:rPr>
              <a:t>classification_report_nb</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GenerateClassificationReport</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y_test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y_pred_nb</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Create and train the Neural Network model</a:t>
            </a:r>
          </a:p>
          <a:p>
            <a:pPr marL="0" indent="0">
              <a:buNone/>
            </a:pPr>
            <a:r>
              <a:rPr lang="en-US" sz="1400" dirty="0" err="1">
                <a:latin typeface="Times New Roman" panose="02020603050405020304" pitchFamily="18" charset="0"/>
                <a:cs typeface="Times New Roman" panose="02020603050405020304" pitchFamily="18" charset="0"/>
              </a:rPr>
              <a:t>nn_model</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TrainNeuralNetwork</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X_train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y_train</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Make predictions on the test set using Neural Network</a:t>
            </a:r>
          </a:p>
          <a:p>
            <a:pPr marL="0" indent="0">
              <a:buNone/>
            </a:pPr>
            <a:r>
              <a:rPr lang="en-US" sz="1400" dirty="0" err="1">
                <a:latin typeface="Times New Roman" panose="02020603050405020304" pitchFamily="18" charset="0"/>
                <a:cs typeface="Times New Roman" panose="02020603050405020304" pitchFamily="18" charset="0"/>
              </a:rPr>
              <a:t>y_pred_nn</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PredictWithNeuralNetwork</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nn_model</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X_test</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Evaluate the Neural Network model</a:t>
            </a:r>
          </a:p>
          <a:p>
            <a:pPr marL="0" indent="0">
              <a:buNone/>
            </a:pPr>
            <a:r>
              <a:rPr lang="en-US" sz="1400" dirty="0" err="1">
                <a:latin typeface="Times New Roman" panose="02020603050405020304" pitchFamily="18" charset="0"/>
                <a:cs typeface="Times New Roman" panose="02020603050405020304" pitchFamily="18" charset="0"/>
              </a:rPr>
              <a:t>accuracy_nn</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CalculateAccuracy</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y_test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y_pred_nn</a:t>
            </a:r>
            <a:r>
              <a:rPr lang="en-US" sz="1400" dirty="0">
                <a:latin typeface="Times New Roman" panose="02020603050405020304" pitchFamily="18" charset="0"/>
                <a:cs typeface="Times New Roman" panose="02020603050405020304" pitchFamily="18" charset="0"/>
              </a:rPr>
              <a:t>)</a:t>
            </a:r>
          </a:p>
          <a:p>
            <a:pPr marL="0" indent="0">
              <a:buNone/>
            </a:pPr>
            <a:r>
              <a:rPr lang="en-US" sz="1400" dirty="0" err="1">
                <a:latin typeface="Times New Roman" panose="02020603050405020304" pitchFamily="18" charset="0"/>
                <a:cs typeface="Times New Roman" panose="02020603050405020304" pitchFamily="18" charset="0"/>
              </a:rPr>
              <a:t>classification_report_nn</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GenerateClassificationReport</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y_test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y_pred_nn</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Compare and present the results</a:t>
            </a:r>
          </a:p>
          <a:p>
            <a:pPr marL="0" indent="0">
              <a:buNone/>
            </a:pPr>
            <a:r>
              <a:rPr lang="en-US" sz="1400" dirty="0" err="1">
                <a:latin typeface="Times New Roman" panose="02020603050405020304" pitchFamily="18" charset="0"/>
                <a:cs typeface="Times New Roman" panose="02020603050405020304" pitchFamily="18" charset="0"/>
              </a:rPr>
              <a:t>PresentResults</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accuracy_nb</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classification_report_nb</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accuracy_nn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classification_report_nn</a:t>
            </a:r>
            <a:r>
              <a:rPr lang="en-US" sz="1400" dirty="0">
                <a:latin typeface="Times New Roman" panose="02020603050405020304" pitchFamily="18" charset="0"/>
                <a:cs typeface="Times New Roman" panose="02020603050405020304" pitchFamily="18" charset="0"/>
              </a:rPr>
              <a:t>)</a:t>
            </a:r>
          </a:p>
          <a:p>
            <a:endParaRPr lang="en-US" sz="800" dirty="0"/>
          </a:p>
        </p:txBody>
      </p:sp>
    </p:spTree>
    <p:extLst>
      <p:ext uri="{BB962C8B-B14F-4D97-AF65-F5344CB8AC3E}">
        <p14:creationId xmlns:p14="http://schemas.microsoft.com/office/powerpoint/2010/main" val="4207454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686834" y="1153572"/>
            <a:ext cx="3200400" cy="4461163"/>
          </a:xfrm>
        </p:spPr>
        <p:txBody>
          <a:bodyPr>
            <a:normAutofit/>
          </a:bodyPr>
          <a:lstStyle/>
          <a:p>
            <a:r>
              <a:rPr lang="en-US" sz="2400" dirty="0">
                <a:solidFill>
                  <a:srgbClr val="FFFFFF"/>
                </a:solidFill>
              </a:rPr>
              <a:t>Step 1: </a:t>
            </a:r>
            <a:br>
              <a:rPr lang="en-US" dirty="0">
                <a:solidFill>
                  <a:srgbClr val="FFFFFF"/>
                </a:solidFill>
              </a:rPr>
            </a:br>
            <a:r>
              <a:rPr lang="en-US" dirty="0">
                <a:solidFill>
                  <a:srgbClr val="FFFFFF"/>
                </a:solidFill>
              </a:rPr>
              <a:t>Acquire</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4447308" y="591344"/>
            <a:ext cx="6906491" cy="5585619"/>
          </a:xfrm>
        </p:spPr>
        <p:txBody>
          <a:bodyPr anchor="ctr">
            <a:normAutofit/>
          </a:bodyPr>
          <a:lstStyle/>
          <a:p>
            <a:r>
              <a:rPr lang="en-US" sz="2000" b="0" i="0">
                <a:effectLst/>
                <a:latin typeface="Times New Roman" panose="02020603050405020304" pitchFamily="18" charset="0"/>
                <a:cs typeface="Times New Roman" panose="02020603050405020304" pitchFamily="18" charset="0"/>
              </a:rPr>
              <a:t>The mushroom dataset used in this data analysis was acquired from </a:t>
            </a:r>
            <a:r>
              <a:rPr lang="en-US" sz="2000" b="0" i="0" err="1">
                <a:effectLst/>
                <a:latin typeface="Times New Roman" panose="02020603050405020304" pitchFamily="18" charset="0"/>
                <a:cs typeface="Times New Roman" panose="02020603050405020304" pitchFamily="18" charset="0"/>
              </a:rPr>
              <a:t>Kaggle.com</a:t>
            </a:r>
            <a:r>
              <a:rPr lang="en-US" sz="2000" b="0" i="0">
                <a:effectLst/>
                <a:latin typeface="Times New Roman" panose="02020603050405020304" pitchFamily="18" charset="0"/>
                <a:cs typeface="Times New Roman" panose="02020603050405020304" pitchFamily="18" charset="0"/>
              </a:rPr>
              <a:t>, a prominent platform for data scientists, machine learning practitioners, engineers, and researchers to access and share datasets. The dataset contains detailed information about various attributes of mushrooms, including odor, cap color, veil color, and habitat. The target variable in the dataset, labeled as 'class,' indicates whether a mushroom is poisonous or edible.</a:t>
            </a:r>
          </a:p>
          <a:p>
            <a:r>
              <a:rPr lang="en-US" sz="2000" b="0" i="0">
                <a:effectLst/>
                <a:latin typeface="Times New Roman" panose="02020603050405020304" pitchFamily="18" charset="0"/>
                <a:cs typeface="Times New Roman" panose="02020603050405020304" pitchFamily="18" charset="0"/>
              </a:rPr>
              <a:t>Data Source: </a:t>
            </a:r>
            <a:r>
              <a:rPr lang="en-US" sz="2000" b="0" i="0" u="sng">
                <a:effectLst/>
                <a:latin typeface="Times New Roman" panose="02020603050405020304" pitchFamily="18" charset="0"/>
                <a:cs typeface="Times New Roman" panose="02020603050405020304" pitchFamily="18" charset="0"/>
                <a:hlinkClick r:id="rId2"/>
              </a:rPr>
              <a:t>https://www.kaggle.com/datasets/uciml/mushroom-classification</a:t>
            </a:r>
            <a:endParaRPr lang="en-US" sz="2000" b="0" i="0" u="sng">
              <a:effectLst/>
              <a:latin typeface="Times New Roman" panose="02020603050405020304" pitchFamily="18" charset="0"/>
              <a:cs typeface="Times New Roman" panose="02020603050405020304" pitchFamily="18" charset="0"/>
            </a:endParaRPr>
          </a:p>
          <a:p>
            <a:r>
              <a:rPr lang="en-US" sz="2000" b="0" i="0">
                <a:effectLst/>
                <a:latin typeface="Times New Roman" panose="02020603050405020304" pitchFamily="18" charset="0"/>
                <a:cs typeface="Times New Roman" panose="02020603050405020304" pitchFamily="18" charset="0"/>
              </a:rPr>
              <a:t>The primary objective of this analysis is to explore the relationships between different attributes and the edibility of mushrooms. By studying this dataset, we aim to identify the characteristics that significantly contribute to determining whether a mushroom is poisonous or safe for consumption. Accurate identification of edible and poisonous mushrooms is crucial, as ingesting toxic mushrooms can lead to severe health consequences, including hallucinations and even fatality.</a:t>
            </a:r>
          </a:p>
          <a:p>
            <a:pPr marL="0" indent="0">
              <a:buNone/>
            </a:pPr>
            <a:endParaRPr lang="en-US" sz="2000"/>
          </a:p>
        </p:txBody>
      </p:sp>
    </p:spTree>
    <p:extLst>
      <p:ext uri="{BB962C8B-B14F-4D97-AF65-F5344CB8AC3E}">
        <p14:creationId xmlns:p14="http://schemas.microsoft.com/office/powerpoint/2010/main" val="427023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557996" y="363898"/>
            <a:ext cx="3599688" cy="1463040"/>
          </a:xfrm>
        </p:spPr>
        <p:txBody>
          <a:bodyPr anchor="ctr">
            <a:normAutofit/>
          </a:bodyPr>
          <a:lstStyle/>
          <a:p>
            <a:r>
              <a:rPr lang="en-US" sz="2400" dirty="0">
                <a:solidFill>
                  <a:srgbClr val="FFFFFF"/>
                </a:solidFill>
              </a:rPr>
              <a:t>Step 2:</a:t>
            </a:r>
            <a:br>
              <a:rPr lang="en-US" sz="2400" dirty="0">
                <a:solidFill>
                  <a:srgbClr val="FFFFFF"/>
                </a:solidFill>
              </a:rPr>
            </a:br>
            <a:r>
              <a:rPr lang="en-US" sz="4800" dirty="0">
                <a:solidFill>
                  <a:srgbClr val="FFFFFF"/>
                </a:solidFill>
              </a:rPr>
              <a:t>Prepare</a:t>
            </a:r>
          </a:p>
        </p:txBody>
      </p:sp>
      <p:sp>
        <p:nvSpPr>
          <p:cNvPr id="24"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4474462" y="776243"/>
            <a:ext cx="7074409" cy="1463040"/>
          </a:xfrm>
        </p:spPr>
        <p:txBody>
          <a:bodyPr anchor="ctr">
            <a:normAutofit/>
          </a:bodyPr>
          <a:lstStyle/>
          <a:p>
            <a:r>
              <a:rPr lang="en-US" sz="1700" dirty="0">
                <a:solidFill>
                  <a:srgbClr val="FFFFFF"/>
                </a:solidFill>
                <a:latin typeface="Times New Roman" panose="02020603050405020304" pitchFamily="18" charset="0"/>
                <a:ea typeface="Times New Roman" panose="02020603050405020304" pitchFamily="18" charset="0"/>
              </a:rPr>
              <a:t>Using </a:t>
            </a:r>
            <a:r>
              <a:rPr lang="en-US" sz="1700" dirty="0" err="1">
                <a:solidFill>
                  <a:srgbClr val="FFFFFF"/>
                </a:solidFill>
                <a:latin typeface="Times New Roman" panose="02020603050405020304" pitchFamily="18" charset="0"/>
                <a:ea typeface="Times New Roman" panose="02020603050405020304" pitchFamily="18" charset="0"/>
              </a:rPr>
              <a:t>Jupyter</a:t>
            </a:r>
            <a:r>
              <a:rPr lang="en-US" sz="1700" dirty="0">
                <a:solidFill>
                  <a:srgbClr val="FFFFFF"/>
                </a:solidFill>
                <a:latin typeface="Times New Roman" panose="02020603050405020304" pitchFamily="18" charset="0"/>
                <a:ea typeface="Times New Roman" panose="02020603050405020304" pitchFamily="18" charset="0"/>
              </a:rPr>
              <a:t> Notebook, exploratory data analysis (EDA) will be conducted, and any notable characteristics of the data will be noted and corrected to maintain the integrity of the analysis.</a:t>
            </a:r>
          </a:p>
          <a:p>
            <a:r>
              <a:rPr lang="en-US" sz="1700" dirty="0">
                <a:solidFill>
                  <a:srgbClr val="FFFFFF"/>
                </a:solidFill>
                <a:effectLst/>
                <a:latin typeface="Times New Roman" panose="02020603050405020304" pitchFamily="18" charset="0"/>
                <a:ea typeface="Times New Roman" panose="02020603050405020304" pitchFamily="18" charset="0"/>
              </a:rPr>
              <a:t>The </a:t>
            </a:r>
            <a:r>
              <a:rPr lang="en-US" sz="1700" dirty="0">
                <a:solidFill>
                  <a:srgbClr val="FFFFFF"/>
                </a:solidFill>
                <a:latin typeface="Times New Roman" panose="02020603050405020304" pitchFamily="18" charset="0"/>
                <a:ea typeface="Times New Roman" panose="02020603050405020304" pitchFamily="18" charset="0"/>
              </a:rPr>
              <a:t>pandas head() function shows the first 5 rows with no immediately obvious discrepancies and shows the dataset contains 23 variables</a:t>
            </a:r>
            <a:endParaRPr lang="en-US" sz="1700" dirty="0">
              <a:solidFill>
                <a:srgbClr val="FFFFFF"/>
              </a:solidFill>
              <a:effectLst/>
              <a:latin typeface="Times New Roman" panose="02020603050405020304" pitchFamily="18" charset="0"/>
              <a:ea typeface="Times New Roman" panose="02020603050405020304" pitchFamily="18" charset="0"/>
            </a:endParaRPr>
          </a:p>
          <a:p>
            <a:pPr marL="0" indent="0">
              <a:buNone/>
            </a:pPr>
            <a:endParaRPr lang="en-US" sz="1700" dirty="0">
              <a:solidFill>
                <a:srgbClr val="FFFFFF"/>
              </a:solidFill>
            </a:endParaRPr>
          </a:p>
          <a:p>
            <a:pPr marL="0" indent="0">
              <a:buNone/>
            </a:pPr>
            <a:endParaRPr lang="en-US" sz="1700" dirty="0">
              <a:solidFill>
                <a:srgbClr val="FFFFFF"/>
              </a:solidFill>
            </a:endParaRPr>
          </a:p>
        </p:txBody>
      </p:sp>
      <p:pic>
        <p:nvPicPr>
          <p:cNvPr id="5" name="Picture 4">
            <a:extLst>
              <a:ext uri="{FF2B5EF4-FFF2-40B4-BE49-F238E27FC236}">
                <a16:creationId xmlns:a16="http://schemas.microsoft.com/office/drawing/2014/main" id="{7F7A3CAB-EB3D-89A1-8765-6BB4080B2EDC}"/>
              </a:ext>
            </a:extLst>
          </p:cNvPr>
          <p:cNvPicPr>
            <a:picLocks noChangeAspect="1"/>
          </p:cNvPicPr>
          <p:nvPr/>
        </p:nvPicPr>
        <p:blipFill>
          <a:blip r:embed="rId2"/>
          <a:stretch>
            <a:fillRect/>
          </a:stretch>
        </p:blipFill>
        <p:spPr>
          <a:xfrm>
            <a:off x="557996" y="3203925"/>
            <a:ext cx="10990875" cy="2877832"/>
          </a:xfrm>
          <a:prstGeom prst="rect">
            <a:avLst/>
          </a:prstGeom>
        </p:spPr>
      </p:pic>
    </p:spTree>
    <p:extLst>
      <p:ext uri="{BB962C8B-B14F-4D97-AF65-F5344CB8AC3E}">
        <p14:creationId xmlns:p14="http://schemas.microsoft.com/office/powerpoint/2010/main" val="2788217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EA1BD8-AC03-80C9-71F8-31A26531CCED}"/>
              </a:ext>
            </a:extLst>
          </p:cNvPr>
          <p:cNvSpPr>
            <a:spLocks noGrp="1"/>
          </p:cNvSpPr>
          <p:nvPr>
            <p:ph type="title"/>
          </p:nvPr>
        </p:nvSpPr>
        <p:spPr>
          <a:xfrm>
            <a:off x="630936" y="640080"/>
            <a:ext cx="4818888" cy="1481328"/>
          </a:xfrm>
        </p:spPr>
        <p:txBody>
          <a:bodyPr anchor="b">
            <a:normAutofit/>
          </a:bodyPr>
          <a:lstStyle/>
          <a:p>
            <a:r>
              <a:rPr lang="en-US" sz="4200"/>
              <a:t>Prepare – Dataframe information</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6FAC1F-B283-3DF8-AD97-9ADC86F7D86E}"/>
              </a:ext>
            </a:extLst>
          </p:cNvPr>
          <p:cNvSpPr>
            <a:spLocks noGrp="1"/>
          </p:cNvSpPr>
          <p:nvPr>
            <p:ph idx="1"/>
          </p:nvPr>
        </p:nvSpPr>
        <p:spPr>
          <a:xfrm>
            <a:off x="630936" y="2660904"/>
            <a:ext cx="4818888" cy="3547872"/>
          </a:xfrm>
        </p:spPr>
        <p:txBody>
          <a:bodyPr anchor="t">
            <a:normAutofit/>
          </a:bodyPr>
          <a:lstStyle/>
          <a:p>
            <a:r>
              <a:rPr lang="en-US" sz="2200" dirty="0"/>
              <a:t>The </a:t>
            </a:r>
            <a:r>
              <a:rPr lang="en-US" sz="2200" dirty="0" err="1"/>
              <a:t>dataframe</a:t>
            </a:r>
            <a:r>
              <a:rPr lang="en-US" sz="2200" dirty="0"/>
              <a:t> contains 8,124 observations</a:t>
            </a:r>
          </a:p>
          <a:p>
            <a:r>
              <a:rPr lang="en-US" sz="2200" dirty="0"/>
              <a:t>All 23 variables are listed</a:t>
            </a:r>
          </a:p>
          <a:p>
            <a:r>
              <a:rPr lang="en-US" sz="2200" dirty="0"/>
              <a:t>All variables are categorical and categorized by letters respective to each column (letters are not ordinal or uniform across the data)</a:t>
            </a:r>
          </a:p>
        </p:txBody>
      </p:sp>
      <p:pic>
        <p:nvPicPr>
          <p:cNvPr id="6" name="Picture 5">
            <a:extLst>
              <a:ext uri="{FF2B5EF4-FFF2-40B4-BE49-F238E27FC236}">
                <a16:creationId xmlns:a16="http://schemas.microsoft.com/office/drawing/2014/main" id="{6FC5A4CD-BB72-8E01-7207-17B97D084075}"/>
              </a:ext>
            </a:extLst>
          </p:cNvPr>
          <p:cNvPicPr>
            <a:picLocks noChangeAspect="1"/>
          </p:cNvPicPr>
          <p:nvPr/>
        </p:nvPicPr>
        <p:blipFill>
          <a:blip r:embed="rId2"/>
          <a:stretch>
            <a:fillRect/>
          </a:stretch>
        </p:blipFill>
        <p:spPr>
          <a:xfrm>
            <a:off x="6311532" y="640080"/>
            <a:ext cx="5034000" cy="5577840"/>
          </a:xfrm>
          <a:prstGeom prst="rect">
            <a:avLst/>
          </a:prstGeom>
        </p:spPr>
      </p:pic>
    </p:spTree>
    <p:extLst>
      <p:ext uri="{BB962C8B-B14F-4D97-AF65-F5344CB8AC3E}">
        <p14:creationId xmlns:p14="http://schemas.microsoft.com/office/powerpoint/2010/main" val="2503079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91CAAE-22E7-6F34-3988-6B090747BA04}"/>
              </a:ext>
            </a:extLst>
          </p:cNvPr>
          <p:cNvSpPr>
            <a:spLocks noGrp="1"/>
          </p:cNvSpPr>
          <p:nvPr>
            <p:ph type="title"/>
          </p:nvPr>
        </p:nvSpPr>
        <p:spPr>
          <a:xfrm>
            <a:off x="630936" y="640080"/>
            <a:ext cx="4818888" cy="1481328"/>
          </a:xfrm>
        </p:spPr>
        <p:txBody>
          <a:bodyPr anchor="b">
            <a:normAutofit fontScale="90000"/>
          </a:bodyPr>
          <a:lstStyle/>
          <a:p>
            <a:r>
              <a:rPr lang="en-US" sz="5400" dirty="0"/>
              <a:t>Prepare – Categorical Values</a:t>
            </a:r>
          </a:p>
        </p:txBody>
      </p:sp>
      <p:sp>
        <p:nvSpPr>
          <p:cNvPr id="2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096436-785D-166E-474E-39CE7E41FC23}"/>
              </a:ext>
            </a:extLst>
          </p:cNvPr>
          <p:cNvSpPr>
            <a:spLocks noGrp="1"/>
          </p:cNvSpPr>
          <p:nvPr>
            <p:ph idx="1"/>
          </p:nvPr>
        </p:nvSpPr>
        <p:spPr>
          <a:xfrm>
            <a:off x="630936" y="2660904"/>
            <a:ext cx="4818888" cy="3547872"/>
          </a:xfrm>
        </p:spPr>
        <p:txBody>
          <a:bodyPr anchor="t">
            <a:normAutofit lnSpcReduction="10000"/>
          </a:bodyPr>
          <a:lstStyle/>
          <a:p>
            <a:r>
              <a:rPr lang="en-US" sz="2200" dirty="0"/>
              <a:t>This is a merged dataset containing all possible categorical values a variable can take</a:t>
            </a:r>
          </a:p>
          <a:p>
            <a:r>
              <a:rPr lang="en-US" sz="2200" dirty="0"/>
              <a:t>Some appear to be ordinal alphabetic, others are intuitive. </a:t>
            </a:r>
          </a:p>
          <a:p>
            <a:r>
              <a:rPr lang="en-US" sz="2200" dirty="0"/>
              <a:t>Example – The class variable only contains values for “e” and “p” which stand for edible and poisonous, respectively.</a:t>
            </a:r>
          </a:p>
          <a:p>
            <a:r>
              <a:rPr lang="en-US" sz="2200" dirty="0"/>
              <a:t>It may be necessary to create dummy variables</a:t>
            </a:r>
          </a:p>
        </p:txBody>
      </p:sp>
      <p:pic>
        <p:nvPicPr>
          <p:cNvPr id="4" name="Picture 3">
            <a:extLst>
              <a:ext uri="{FF2B5EF4-FFF2-40B4-BE49-F238E27FC236}">
                <a16:creationId xmlns:a16="http://schemas.microsoft.com/office/drawing/2014/main" id="{85936CEC-5E26-4111-7561-149A19231E4F}"/>
              </a:ext>
            </a:extLst>
          </p:cNvPr>
          <p:cNvPicPr>
            <a:picLocks noChangeAspect="1"/>
          </p:cNvPicPr>
          <p:nvPr/>
        </p:nvPicPr>
        <p:blipFill>
          <a:blip r:embed="rId2"/>
          <a:stretch>
            <a:fillRect/>
          </a:stretch>
        </p:blipFill>
        <p:spPr>
          <a:xfrm>
            <a:off x="6099048" y="1027054"/>
            <a:ext cx="5458968" cy="4803891"/>
          </a:xfrm>
          <a:prstGeom prst="rect">
            <a:avLst/>
          </a:prstGeom>
        </p:spPr>
      </p:pic>
    </p:spTree>
    <p:extLst>
      <p:ext uri="{BB962C8B-B14F-4D97-AF65-F5344CB8AC3E}">
        <p14:creationId xmlns:p14="http://schemas.microsoft.com/office/powerpoint/2010/main" val="3348966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44EF6-E77A-3C89-B753-A315A522CCB2}"/>
              </a:ext>
            </a:extLst>
          </p:cNvPr>
          <p:cNvSpPr>
            <a:spLocks noGrp="1"/>
          </p:cNvSpPr>
          <p:nvPr>
            <p:ph type="title"/>
          </p:nvPr>
        </p:nvSpPr>
        <p:spPr>
          <a:xfrm>
            <a:off x="630936" y="640080"/>
            <a:ext cx="4818888" cy="1481328"/>
          </a:xfrm>
        </p:spPr>
        <p:txBody>
          <a:bodyPr anchor="b">
            <a:normAutofit/>
          </a:bodyPr>
          <a:lstStyle/>
          <a:p>
            <a:r>
              <a:rPr lang="en-US" sz="5000"/>
              <a:t>Prepare – Data Integrity</a:t>
            </a:r>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F176F8-1C0C-64E8-4E6B-56CAC4C9C18B}"/>
              </a:ext>
            </a:extLst>
          </p:cNvPr>
          <p:cNvSpPr>
            <a:spLocks noGrp="1"/>
          </p:cNvSpPr>
          <p:nvPr>
            <p:ph idx="1"/>
          </p:nvPr>
        </p:nvSpPr>
        <p:spPr>
          <a:xfrm>
            <a:off x="630936" y="2660904"/>
            <a:ext cx="4818888" cy="3547872"/>
          </a:xfrm>
        </p:spPr>
        <p:txBody>
          <a:bodyPr anchor="t">
            <a:normAutofit/>
          </a:bodyPr>
          <a:lstStyle/>
          <a:p>
            <a:r>
              <a:rPr lang="en-US" sz="2200" dirty="0"/>
              <a:t>The dataset contains no missing values for any variable, suggesting high data integrity</a:t>
            </a:r>
          </a:p>
          <a:p>
            <a:r>
              <a:rPr lang="en-US" sz="2200" dirty="0"/>
              <a:t>There may be categorical imbalances in any of the variables, which could specify the need for certain classification algorithms</a:t>
            </a:r>
          </a:p>
          <a:p>
            <a:endParaRPr lang="en-US" sz="2200" dirty="0"/>
          </a:p>
        </p:txBody>
      </p:sp>
      <p:pic>
        <p:nvPicPr>
          <p:cNvPr id="6" name="Picture 5">
            <a:extLst>
              <a:ext uri="{FF2B5EF4-FFF2-40B4-BE49-F238E27FC236}">
                <a16:creationId xmlns:a16="http://schemas.microsoft.com/office/drawing/2014/main" id="{CDCB1A9C-B7A0-D3E5-0C32-B7E1D588B160}"/>
              </a:ext>
            </a:extLst>
          </p:cNvPr>
          <p:cNvPicPr>
            <a:picLocks noChangeAspect="1"/>
          </p:cNvPicPr>
          <p:nvPr/>
        </p:nvPicPr>
        <p:blipFill>
          <a:blip r:embed="rId2"/>
          <a:stretch>
            <a:fillRect/>
          </a:stretch>
        </p:blipFill>
        <p:spPr>
          <a:xfrm>
            <a:off x="6381255" y="640080"/>
            <a:ext cx="4894554" cy="5577840"/>
          </a:xfrm>
          <a:prstGeom prst="rect">
            <a:avLst/>
          </a:prstGeom>
        </p:spPr>
      </p:pic>
    </p:spTree>
    <p:extLst>
      <p:ext uri="{BB962C8B-B14F-4D97-AF65-F5344CB8AC3E}">
        <p14:creationId xmlns:p14="http://schemas.microsoft.com/office/powerpoint/2010/main" val="863207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D6B341-8C67-422C-BF81-EA0580F8A4FD}"/>
              </a:ext>
            </a:extLst>
          </p:cNvPr>
          <p:cNvSpPr>
            <a:spLocks noGrp="1"/>
          </p:cNvSpPr>
          <p:nvPr>
            <p:ph type="title"/>
          </p:nvPr>
        </p:nvSpPr>
        <p:spPr>
          <a:xfrm>
            <a:off x="630936" y="640080"/>
            <a:ext cx="4818888" cy="1481328"/>
          </a:xfrm>
        </p:spPr>
        <p:txBody>
          <a:bodyPr anchor="b">
            <a:normAutofit/>
          </a:bodyPr>
          <a:lstStyle/>
          <a:p>
            <a:r>
              <a:rPr lang="en-US" sz="3600" dirty="0"/>
              <a:t>Prepare – Target Variable Distribution</a:t>
            </a:r>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88B126-5735-8BC7-806F-C340194C351B}"/>
              </a:ext>
            </a:extLst>
          </p:cNvPr>
          <p:cNvSpPr>
            <a:spLocks noGrp="1"/>
          </p:cNvSpPr>
          <p:nvPr>
            <p:ph idx="1"/>
          </p:nvPr>
        </p:nvSpPr>
        <p:spPr>
          <a:xfrm>
            <a:off x="630936" y="2660904"/>
            <a:ext cx="4818888" cy="3547872"/>
          </a:xfrm>
        </p:spPr>
        <p:txBody>
          <a:bodyPr anchor="t">
            <a:normAutofit/>
          </a:bodyPr>
          <a:lstStyle/>
          <a:p>
            <a:r>
              <a:rPr lang="en-US" sz="2200" dirty="0"/>
              <a:t>The target variable is mostly even, slightly favoring the presence edible mushrooms</a:t>
            </a:r>
          </a:p>
          <a:p>
            <a:r>
              <a:rPr lang="en-US" sz="2200" dirty="0"/>
              <a:t>The imbalance is minimal, meaning weights may not need to be assigned</a:t>
            </a:r>
          </a:p>
          <a:p>
            <a:pPr marL="0" indent="0">
              <a:buNone/>
            </a:pPr>
            <a:endParaRPr lang="en-US" sz="2200" dirty="0"/>
          </a:p>
        </p:txBody>
      </p:sp>
      <p:pic>
        <p:nvPicPr>
          <p:cNvPr id="4" name="Picture 3">
            <a:extLst>
              <a:ext uri="{FF2B5EF4-FFF2-40B4-BE49-F238E27FC236}">
                <a16:creationId xmlns:a16="http://schemas.microsoft.com/office/drawing/2014/main" id="{A5CCB773-F9C4-F123-0D97-D96F82B88E29}"/>
              </a:ext>
            </a:extLst>
          </p:cNvPr>
          <p:cNvPicPr>
            <a:picLocks noChangeAspect="1"/>
          </p:cNvPicPr>
          <p:nvPr/>
        </p:nvPicPr>
        <p:blipFill>
          <a:blip r:embed="rId2"/>
          <a:stretch>
            <a:fillRect/>
          </a:stretch>
        </p:blipFill>
        <p:spPr>
          <a:xfrm>
            <a:off x="6099048" y="747282"/>
            <a:ext cx="5458968" cy="5363435"/>
          </a:xfrm>
          <a:prstGeom prst="rect">
            <a:avLst/>
          </a:prstGeom>
        </p:spPr>
      </p:pic>
    </p:spTree>
    <p:extLst>
      <p:ext uri="{BB962C8B-B14F-4D97-AF65-F5344CB8AC3E}">
        <p14:creationId xmlns:p14="http://schemas.microsoft.com/office/powerpoint/2010/main" val="2553303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B0741E-65FD-CAFE-AD89-390A6CB219F7}"/>
              </a:ext>
            </a:extLst>
          </p:cNvPr>
          <p:cNvSpPr>
            <a:spLocks noGrp="1"/>
          </p:cNvSpPr>
          <p:nvPr>
            <p:ph type="title"/>
          </p:nvPr>
        </p:nvSpPr>
        <p:spPr>
          <a:xfrm>
            <a:off x="630936" y="640080"/>
            <a:ext cx="4818888" cy="1481328"/>
          </a:xfrm>
        </p:spPr>
        <p:txBody>
          <a:bodyPr anchor="b">
            <a:normAutofit fontScale="90000"/>
          </a:bodyPr>
          <a:lstStyle/>
          <a:p>
            <a:r>
              <a:rPr lang="en-US" sz="5400" dirty="0"/>
              <a:t>Prepare – Odor vs Edibility</a:t>
            </a:r>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0D5B06-B835-3F04-BDB1-8DEF55F43318}"/>
              </a:ext>
            </a:extLst>
          </p:cNvPr>
          <p:cNvSpPr>
            <a:spLocks noGrp="1"/>
          </p:cNvSpPr>
          <p:nvPr>
            <p:ph idx="1"/>
          </p:nvPr>
        </p:nvSpPr>
        <p:spPr>
          <a:xfrm>
            <a:off x="630936" y="2660904"/>
            <a:ext cx="4818888" cy="3547872"/>
          </a:xfrm>
        </p:spPr>
        <p:txBody>
          <a:bodyPr anchor="t">
            <a:normAutofit/>
          </a:bodyPr>
          <a:lstStyle/>
          <a:p>
            <a:r>
              <a:rPr lang="en-US" sz="2200" dirty="0"/>
              <a:t>There appear to be patterns where certain odors are more correlated to poisonous and edible mushrooms</a:t>
            </a:r>
          </a:p>
          <a:p>
            <a:r>
              <a:rPr lang="en-US" sz="2200" dirty="0"/>
              <a:t>The data is dominated by odor categories “n” and “f” where “n” means no odor and “f” means foul.</a:t>
            </a:r>
          </a:p>
          <a:p>
            <a:pPr marL="0" indent="0">
              <a:buNone/>
            </a:pPr>
            <a:endParaRPr lang="en-US" sz="2200" dirty="0"/>
          </a:p>
        </p:txBody>
      </p:sp>
      <p:pic>
        <p:nvPicPr>
          <p:cNvPr id="4" name="Picture 3" descr="A screen shot of a graph&#10;&#10;Description automatically generated">
            <a:extLst>
              <a:ext uri="{FF2B5EF4-FFF2-40B4-BE49-F238E27FC236}">
                <a16:creationId xmlns:a16="http://schemas.microsoft.com/office/drawing/2014/main" id="{4633306B-1611-C536-0F85-B727C157C969}"/>
              </a:ext>
            </a:extLst>
          </p:cNvPr>
          <p:cNvPicPr>
            <a:picLocks noChangeAspect="1"/>
          </p:cNvPicPr>
          <p:nvPr/>
        </p:nvPicPr>
        <p:blipFill>
          <a:blip r:embed="rId2"/>
          <a:stretch>
            <a:fillRect/>
          </a:stretch>
        </p:blipFill>
        <p:spPr>
          <a:xfrm>
            <a:off x="6099048" y="1020230"/>
            <a:ext cx="5458968" cy="4817539"/>
          </a:xfrm>
          <a:prstGeom prst="rect">
            <a:avLst/>
          </a:prstGeom>
        </p:spPr>
      </p:pic>
    </p:spTree>
    <p:extLst>
      <p:ext uri="{BB962C8B-B14F-4D97-AF65-F5344CB8AC3E}">
        <p14:creationId xmlns:p14="http://schemas.microsoft.com/office/powerpoint/2010/main" val="4007061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4AD66-CD82-21C3-4908-757A506347DA}"/>
              </a:ext>
            </a:extLst>
          </p:cNvPr>
          <p:cNvSpPr>
            <a:spLocks noGrp="1"/>
          </p:cNvSpPr>
          <p:nvPr>
            <p:ph type="title"/>
          </p:nvPr>
        </p:nvSpPr>
        <p:spPr>
          <a:xfrm>
            <a:off x="630936" y="640080"/>
            <a:ext cx="4818888" cy="1481328"/>
          </a:xfrm>
        </p:spPr>
        <p:txBody>
          <a:bodyPr anchor="b">
            <a:normAutofit fontScale="90000"/>
          </a:bodyPr>
          <a:lstStyle/>
          <a:p>
            <a:r>
              <a:rPr lang="en-US" sz="5400" dirty="0"/>
              <a:t>Prepare – Cap Color vs Edibility</a:t>
            </a:r>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DD56A54-9998-47BD-03B0-199A0F094AFE}"/>
              </a:ext>
            </a:extLst>
          </p:cNvPr>
          <p:cNvSpPr>
            <a:spLocks noGrp="1"/>
          </p:cNvSpPr>
          <p:nvPr>
            <p:ph idx="1"/>
          </p:nvPr>
        </p:nvSpPr>
        <p:spPr>
          <a:xfrm>
            <a:off x="630936" y="2660904"/>
            <a:ext cx="4818888" cy="3547872"/>
          </a:xfrm>
        </p:spPr>
        <p:txBody>
          <a:bodyPr anchor="t">
            <a:normAutofit/>
          </a:bodyPr>
          <a:lstStyle/>
          <a:p>
            <a:r>
              <a:rPr lang="en-US" sz="2200" dirty="0"/>
              <a:t>Most mushrooms are brown (“n” category) and gray (“g” category).</a:t>
            </a:r>
          </a:p>
          <a:p>
            <a:r>
              <a:rPr lang="en-US" sz="2200" dirty="0"/>
              <a:t>Some colors such as green (“r” category) and a few others are hardly present. </a:t>
            </a:r>
          </a:p>
          <a:p>
            <a:r>
              <a:rPr lang="en-US" sz="2200" dirty="0"/>
              <a:t>Colors appear to alternate in having more edible or poisonous mushrooms from left to right and are not entirely dominated by one category (no/minimal correlation?)</a:t>
            </a:r>
          </a:p>
        </p:txBody>
      </p:sp>
      <p:pic>
        <p:nvPicPr>
          <p:cNvPr id="4" name="Picture 3">
            <a:extLst>
              <a:ext uri="{FF2B5EF4-FFF2-40B4-BE49-F238E27FC236}">
                <a16:creationId xmlns:a16="http://schemas.microsoft.com/office/drawing/2014/main" id="{618B842E-5046-4AEE-7C4D-85EC35C5FFF3}"/>
              </a:ext>
            </a:extLst>
          </p:cNvPr>
          <p:cNvPicPr>
            <a:picLocks noChangeAspect="1"/>
          </p:cNvPicPr>
          <p:nvPr/>
        </p:nvPicPr>
        <p:blipFill>
          <a:blip r:embed="rId2"/>
          <a:stretch>
            <a:fillRect/>
          </a:stretch>
        </p:blipFill>
        <p:spPr>
          <a:xfrm>
            <a:off x="6099048" y="1347768"/>
            <a:ext cx="5458968" cy="4162463"/>
          </a:xfrm>
          <a:prstGeom prst="rect">
            <a:avLst/>
          </a:prstGeom>
        </p:spPr>
      </p:pic>
    </p:spTree>
    <p:extLst>
      <p:ext uri="{BB962C8B-B14F-4D97-AF65-F5344CB8AC3E}">
        <p14:creationId xmlns:p14="http://schemas.microsoft.com/office/powerpoint/2010/main" val="3320213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41041B-4CB3-CDE7-9DF3-44C02DEF1E13}"/>
              </a:ext>
            </a:extLst>
          </p:cNvPr>
          <p:cNvSpPr>
            <a:spLocks noGrp="1"/>
          </p:cNvSpPr>
          <p:nvPr>
            <p:ph type="title"/>
          </p:nvPr>
        </p:nvSpPr>
        <p:spPr>
          <a:xfrm>
            <a:off x="630936" y="639520"/>
            <a:ext cx="3429000" cy="1719072"/>
          </a:xfrm>
        </p:spPr>
        <p:txBody>
          <a:bodyPr anchor="b">
            <a:noAutofit/>
          </a:bodyPr>
          <a:lstStyle/>
          <a:p>
            <a:r>
              <a:rPr lang="en-US" dirty="0"/>
              <a:t>Prepare - Veil Color and Edibility</a:t>
            </a:r>
          </a:p>
        </p:txBody>
      </p:sp>
      <p:sp>
        <p:nvSpPr>
          <p:cNvPr id="1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3CB2A6-3BE7-F084-1293-3E5C150F851D}"/>
              </a:ext>
            </a:extLst>
          </p:cNvPr>
          <p:cNvSpPr>
            <a:spLocks noGrp="1"/>
          </p:cNvSpPr>
          <p:nvPr>
            <p:ph idx="1"/>
          </p:nvPr>
        </p:nvSpPr>
        <p:spPr>
          <a:xfrm>
            <a:off x="630936" y="2807208"/>
            <a:ext cx="3429000" cy="3410712"/>
          </a:xfrm>
        </p:spPr>
        <p:txBody>
          <a:bodyPr anchor="t">
            <a:normAutofit/>
          </a:bodyPr>
          <a:lstStyle/>
          <a:p>
            <a:r>
              <a:rPr lang="en-US" sz="2200" dirty="0"/>
              <a:t>Almost every veil is white (“w”)</a:t>
            </a:r>
          </a:p>
          <a:p>
            <a:r>
              <a:rPr lang="en-US" sz="2200" dirty="0"/>
              <a:t>Suspect that this variable may not be useful in classification</a:t>
            </a:r>
          </a:p>
          <a:p>
            <a:r>
              <a:rPr lang="en-US" sz="2200" dirty="0"/>
              <a:t>Another variable may be selected</a:t>
            </a:r>
          </a:p>
        </p:txBody>
      </p:sp>
      <p:pic>
        <p:nvPicPr>
          <p:cNvPr id="4" name="Picture 3">
            <a:extLst>
              <a:ext uri="{FF2B5EF4-FFF2-40B4-BE49-F238E27FC236}">
                <a16:creationId xmlns:a16="http://schemas.microsoft.com/office/drawing/2014/main" id="{5EF80593-6FF5-7EC2-5D9A-CB453FE976D1}"/>
              </a:ext>
            </a:extLst>
          </p:cNvPr>
          <p:cNvPicPr>
            <a:picLocks noChangeAspect="1"/>
          </p:cNvPicPr>
          <p:nvPr/>
        </p:nvPicPr>
        <p:blipFill>
          <a:blip r:embed="rId2"/>
          <a:stretch>
            <a:fillRect/>
          </a:stretch>
        </p:blipFill>
        <p:spPr>
          <a:xfrm>
            <a:off x="5015940" y="640080"/>
            <a:ext cx="6180432" cy="5577840"/>
          </a:xfrm>
          <a:prstGeom prst="rect">
            <a:avLst/>
          </a:prstGeom>
        </p:spPr>
      </p:pic>
    </p:spTree>
    <p:extLst>
      <p:ext uri="{BB962C8B-B14F-4D97-AF65-F5344CB8AC3E}">
        <p14:creationId xmlns:p14="http://schemas.microsoft.com/office/powerpoint/2010/main" val="2922387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302AB-CEDA-4E89-A1DC-6BABC9C3F7D4}"/>
              </a:ext>
            </a:extLst>
          </p:cNvPr>
          <p:cNvSpPr>
            <a:spLocks noGrp="1"/>
          </p:cNvSpPr>
          <p:nvPr>
            <p:ph type="title"/>
          </p:nvPr>
        </p:nvSpPr>
        <p:spPr>
          <a:xfrm>
            <a:off x="5868557" y="1138036"/>
            <a:ext cx="5444382" cy="1402470"/>
          </a:xfrm>
        </p:spPr>
        <p:txBody>
          <a:bodyPr anchor="t">
            <a:normAutofit/>
          </a:bodyPr>
          <a:lstStyle/>
          <a:p>
            <a:r>
              <a:rPr lang="en-US" sz="3200"/>
              <a:t>Problem Statement</a:t>
            </a:r>
          </a:p>
        </p:txBody>
      </p:sp>
      <p:pic>
        <p:nvPicPr>
          <p:cNvPr id="5" name="Picture 4" descr="Mushroom growing on a moss">
            <a:extLst>
              <a:ext uri="{FF2B5EF4-FFF2-40B4-BE49-F238E27FC236}">
                <a16:creationId xmlns:a16="http://schemas.microsoft.com/office/drawing/2014/main" id="{D072E265-F2F7-9A16-83AB-25A6F772E876}"/>
              </a:ext>
            </a:extLst>
          </p:cNvPr>
          <p:cNvPicPr>
            <a:picLocks noChangeAspect="1"/>
          </p:cNvPicPr>
          <p:nvPr/>
        </p:nvPicPr>
        <p:blipFill rotWithShape="1">
          <a:blip r:embed="rId2"/>
          <a:srcRect l="21011" r="22655"/>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AD07EA-4B74-4BFA-A23D-5147B6A28FC4}"/>
              </a:ext>
            </a:extLst>
          </p:cNvPr>
          <p:cNvSpPr>
            <a:spLocks noGrp="1"/>
          </p:cNvSpPr>
          <p:nvPr>
            <p:ph idx="1"/>
          </p:nvPr>
        </p:nvSpPr>
        <p:spPr>
          <a:xfrm>
            <a:off x="5868557" y="2551176"/>
            <a:ext cx="5444382" cy="3591207"/>
          </a:xfrm>
        </p:spPr>
        <p:txBody>
          <a:bodyPr>
            <a:normAutofit/>
          </a:bodyPr>
          <a:lstStyle/>
          <a:p>
            <a:pPr marL="0" indent="0">
              <a:buNone/>
            </a:pPr>
            <a:r>
              <a:rPr lang="en-US" sz="1900" b="0" i="0">
                <a:effectLst/>
                <a:latin typeface="Times New Roman" panose="02020603050405020304" pitchFamily="18" charset="0"/>
                <a:cs typeface="Times New Roman" panose="02020603050405020304" pitchFamily="18" charset="0"/>
              </a:rPr>
              <a:t>Background: A dataset containing various characteristics of mushrooms will be utilized to investigate which features are most indicative of a mushroom's edibility. The dataset consists of attributes like odor, cap color, veil color, and habitat, with the target variable "Class" having two categories: edible and poisonous. Distinguishing between poisonous and edible mushrooms is crucial, as ingestion of toxic mushrooms can lead to severe health issues, including hallucinations and even death. This study aims to explore the attributes that contribute to a mushroom's edibility to aid in better identification and decision-making.</a:t>
            </a:r>
          </a:p>
          <a:p>
            <a:pPr marL="0" indent="0">
              <a:buNone/>
            </a:pPr>
            <a:endParaRPr lang="en-US" sz="1900">
              <a:latin typeface="Times New Roman" panose="02020603050405020304" pitchFamily="18" charset="0"/>
            </a:endParaRPr>
          </a:p>
        </p:txBody>
      </p:sp>
    </p:spTree>
    <p:extLst>
      <p:ext uri="{BB962C8B-B14F-4D97-AF65-F5344CB8AC3E}">
        <p14:creationId xmlns:p14="http://schemas.microsoft.com/office/powerpoint/2010/main" val="1880678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A8777D-D340-C01C-9B15-440A1A7F7F50}"/>
              </a:ext>
            </a:extLst>
          </p:cNvPr>
          <p:cNvSpPr>
            <a:spLocks noGrp="1"/>
          </p:cNvSpPr>
          <p:nvPr>
            <p:ph type="title"/>
          </p:nvPr>
        </p:nvSpPr>
        <p:spPr>
          <a:xfrm>
            <a:off x="630936" y="639520"/>
            <a:ext cx="3429000" cy="1719072"/>
          </a:xfrm>
        </p:spPr>
        <p:txBody>
          <a:bodyPr anchor="b">
            <a:noAutofit/>
          </a:bodyPr>
          <a:lstStyle/>
          <a:p>
            <a:r>
              <a:rPr lang="en-US" dirty="0"/>
              <a:t>Prepare – Habitat vs Edibility</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A979B74-C0C6-686B-2ECF-829290E16C81}"/>
              </a:ext>
            </a:extLst>
          </p:cNvPr>
          <p:cNvSpPr>
            <a:spLocks noGrp="1"/>
          </p:cNvSpPr>
          <p:nvPr>
            <p:ph idx="1"/>
          </p:nvPr>
        </p:nvSpPr>
        <p:spPr>
          <a:xfrm>
            <a:off x="630936" y="2807208"/>
            <a:ext cx="3429000" cy="3410712"/>
          </a:xfrm>
        </p:spPr>
        <p:txBody>
          <a:bodyPr anchor="t">
            <a:normAutofit fontScale="92500" lnSpcReduction="10000"/>
          </a:bodyPr>
          <a:lstStyle/>
          <a:p>
            <a:r>
              <a:rPr lang="en-US" sz="2200" dirty="0"/>
              <a:t>Every habitat appears to have a dominant class</a:t>
            </a:r>
          </a:p>
          <a:p>
            <a:r>
              <a:rPr lang="en-US" sz="2200" dirty="0"/>
              <a:t>Categories “g”, “m”, and “d” (grasses, meadows and woods) show more edible mushrooms.</a:t>
            </a:r>
          </a:p>
          <a:p>
            <a:r>
              <a:rPr lang="en-US" sz="2200" dirty="0"/>
              <a:t>Category “w” Waste shows no poisonous mushrooms</a:t>
            </a:r>
          </a:p>
          <a:p>
            <a:r>
              <a:rPr lang="en-US" sz="2200" dirty="0"/>
              <a:t>All other habitats are dominated by poisonous mushrooms</a:t>
            </a:r>
          </a:p>
        </p:txBody>
      </p:sp>
      <p:pic>
        <p:nvPicPr>
          <p:cNvPr id="4" name="Content Placeholder 3" descr="A screen shot of a graph&#10;&#10;Description automatically generated">
            <a:extLst>
              <a:ext uri="{FF2B5EF4-FFF2-40B4-BE49-F238E27FC236}">
                <a16:creationId xmlns:a16="http://schemas.microsoft.com/office/drawing/2014/main" id="{5D68F471-A677-A03F-5BB4-45B2BBF2FDBD}"/>
              </a:ext>
            </a:extLst>
          </p:cNvPr>
          <p:cNvPicPr>
            <a:picLocks noChangeAspect="1"/>
          </p:cNvPicPr>
          <p:nvPr/>
        </p:nvPicPr>
        <p:blipFill>
          <a:blip r:embed="rId2"/>
          <a:stretch>
            <a:fillRect/>
          </a:stretch>
        </p:blipFill>
        <p:spPr>
          <a:xfrm>
            <a:off x="5058156" y="640080"/>
            <a:ext cx="6095999" cy="5577840"/>
          </a:xfrm>
          <a:prstGeom prst="rect">
            <a:avLst/>
          </a:prstGeom>
        </p:spPr>
      </p:pic>
    </p:spTree>
    <p:extLst>
      <p:ext uri="{BB962C8B-B14F-4D97-AF65-F5344CB8AC3E}">
        <p14:creationId xmlns:p14="http://schemas.microsoft.com/office/powerpoint/2010/main" val="3759433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5CAE83-C691-32AE-0EC9-FD500DC94F0E}"/>
              </a:ext>
            </a:extLst>
          </p:cNvPr>
          <p:cNvSpPr>
            <a:spLocks noGrp="1"/>
          </p:cNvSpPr>
          <p:nvPr>
            <p:ph type="title"/>
          </p:nvPr>
        </p:nvSpPr>
        <p:spPr>
          <a:xfrm>
            <a:off x="686834" y="1153572"/>
            <a:ext cx="3200400" cy="4461163"/>
          </a:xfrm>
        </p:spPr>
        <p:txBody>
          <a:bodyPr>
            <a:normAutofit/>
          </a:bodyPr>
          <a:lstStyle/>
          <a:p>
            <a:r>
              <a:rPr lang="en-US">
                <a:solidFill>
                  <a:srgbClr val="FFFFFF"/>
                </a:solidFill>
              </a:rPr>
              <a:t>Prepare – Preliminary EDA results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Content Placeholder 2">
            <a:extLst>
              <a:ext uri="{FF2B5EF4-FFF2-40B4-BE49-F238E27FC236}">
                <a16:creationId xmlns:a16="http://schemas.microsoft.com/office/drawing/2014/main" id="{338EC865-40F8-D3B4-573F-1A4A47913CDF}"/>
              </a:ext>
            </a:extLst>
          </p:cNvPr>
          <p:cNvSpPr>
            <a:spLocks noGrp="1"/>
          </p:cNvSpPr>
          <p:nvPr>
            <p:ph idx="1"/>
          </p:nvPr>
        </p:nvSpPr>
        <p:spPr>
          <a:xfrm>
            <a:off x="4447308" y="591344"/>
            <a:ext cx="6906491" cy="5585619"/>
          </a:xfrm>
        </p:spPr>
        <p:txBody>
          <a:bodyPr anchor="ctr">
            <a:normAutofit/>
          </a:bodyPr>
          <a:lstStyle/>
          <a:p>
            <a:r>
              <a:rPr lang="en-US" dirty="0"/>
              <a:t>The target variable is nearly balanced</a:t>
            </a:r>
          </a:p>
          <a:p>
            <a:r>
              <a:rPr lang="en-US" dirty="0"/>
              <a:t>All variables are categorical</a:t>
            </a:r>
          </a:p>
          <a:p>
            <a:r>
              <a:rPr lang="en-US" dirty="0"/>
              <a:t>There are no missing values</a:t>
            </a:r>
          </a:p>
          <a:p>
            <a:r>
              <a:rPr lang="en-US" dirty="0"/>
              <a:t>Some of the chosen predictor variables hint at no correlation to the target variable</a:t>
            </a:r>
          </a:p>
          <a:p>
            <a:r>
              <a:rPr lang="en-US" dirty="0"/>
              <a:t>They may be swapped for other variables</a:t>
            </a:r>
          </a:p>
          <a:p>
            <a:r>
              <a:rPr lang="en-US" dirty="0"/>
              <a:t>The possibility of creating dummy variables exists to allow more statistical analysis and algorithms</a:t>
            </a:r>
          </a:p>
          <a:p>
            <a:endParaRPr lang="en-US" dirty="0"/>
          </a:p>
        </p:txBody>
      </p:sp>
    </p:spTree>
    <p:extLst>
      <p:ext uri="{BB962C8B-B14F-4D97-AF65-F5344CB8AC3E}">
        <p14:creationId xmlns:p14="http://schemas.microsoft.com/office/powerpoint/2010/main" val="1553208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D3A9FF-76C3-85E7-CA90-EA19072E8184}"/>
              </a:ext>
            </a:extLst>
          </p:cNvPr>
          <p:cNvSpPr>
            <a:spLocks noGrp="1"/>
          </p:cNvSpPr>
          <p:nvPr>
            <p:ph type="title"/>
          </p:nvPr>
        </p:nvSpPr>
        <p:spPr>
          <a:xfrm>
            <a:off x="68366" y="1153572"/>
            <a:ext cx="3818868" cy="4461163"/>
          </a:xfrm>
        </p:spPr>
        <p:txBody>
          <a:bodyPr>
            <a:normAutofit/>
          </a:bodyPr>
          <a:lstStyle/>
          <a:p>
            <a:r>
              <a:rPr lang="en-US" sz="2400" dirty="0">
                <a:solidFill>
                  <a:srgbClr val="FFFFFF"/>
                </a:solidFill>
              </a:rPr>
              <a:t>Step 3</a:t>
            </a:r>
            <a:br>
              <a:rPr lang="en-US" dirty="0">
                <a:solidFill>
                  <a:srgbClr val="FFFFFF"/>
                </a:solidFill>
              </a:rPr>
            </a:br>
            <a:r>
              <a:rPr lang="en-US" dirty="0">
                <a:solidFill>
                  <a:srgbClr val="FFFFFF"/>
                </a:solidFill>
              </a:rPr>
              <a:t>Analyze – Model Building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B238AA2-BD7A-1729-998F-FB78025B643A}"/>
              </a:ext>
            </a:extLst>
          </p:cNvPr>
          <p:cNvSpPr>
            <a:spLocks noGrp="1"/>
          </p:cNvSpPr>
          <p:nvPr>
            <p:ph idx="1"/>
          </p:nvPr>
        </p:nvSpPr>
        <p:spPr>
          <a:xfrm>
            <a:off x="4447308" y="591344"/>
            <a:ext cx="6906491" cy="5585619"/>
          </a:xfrm>
        </p:spPr>
        <p:txBody>
          <a:bodyPr anchor="ctr">
            <a:normAutofit/>
          </a:bodyPr>
          <a:lstStyle/>
          <a:p>
            <a:pPr>
              <a:buFont typeface="Arial" panose="020B0604020202020204" pitchFamily="34" charset="0"/>
              <a:buChar char="•"/>
            </a:pPr>
            <a:r>
              <a:rPr lang="en-US" sz="2600" b="1" i="0" dirty="0">
                <a:effectLst/>
              </a:rPr>
              <a:t>Logistic Regression:</a:t>
            </a:r>
            <a:r>
              <a:rPr lang="en-US" sz="2600" b="0" i="0" dirty="0">
                <a:effectLst/>
              </a:rPr>
              <a:t> A Logistic Regression model was built using scikit-</a:t>
            </a:r>
            <a:r>
              <a:rPr lang="en-US" sz="2600" b="0" i="0" dirty="0" err="1">
                <a:effectLst/>
              </a:rPr>
              <a:t>learn's</a:t>
            </a:r>
            <a:r>
              <a:rPr lang="en-US" sz="2600" b="0" i="0" dirty="0">
                <a:effectLst/>
              </a:rPr>
              <a:t> </a:t>
            </a:r>
            <a:r>
              <a:rPr lang="en-US" sz="2600" b="0" i="0" dirty="0" err="1">
                <a:effectLst/>
              </a:rPr>
              <a:t>LogisticRegression</a:t>
            </a:r>
            <a:r>
              <a:rPr lang="en-US" sz="2600" b="0" i="0" dirty="0">
                <a:effectLst/>
              </a:rPr>
              <a:t> class. The model was trained on the preprocessed data with encoded categorical attributes and one-hot encoding.</a:t>
            </a:r>
          </a:p>
          <a:p>
            <a:pPr>
              <a:buFont typeface="Arial" panose="020B0604020202020204" pitchFamily="34" charset="0"/>
              <a:buChar char="•"/>
            </a:pPr>
            <a:r>
              <a:rPr lang="en-US" sz="2600" b="1" i="0" dirty="0">
                <a:effectLst/>
              </a:rPr>
              <a:t>Naive Bayes:</a:t>
            </a:r>
            <a:r>
              <a:rPr lang="en-US" sz="2600" b="0" i="0" dirty="0">
                <a:effectLst/>
              </a:rPr>
              <a:t> A Naive Bayes model was constructed using the Gaussian Naive Bayes algorithm from scikit-</a:t>
            </a:r>
            <a:r>
              <a:rPr lang="en-US" sz="2600" b="0" i="0" dirty="0" err="1">
                <a:effectLst/>
              </a:rPr>
              <a:t>learn's</a:t>
            </a:r>
            <a:r>
              <a:rPr lang="en-US" sz="2600" b="0" i="0" dirty="0">
                <a:effectLst/>
              </a:rPr>
              <a:t> </a:t>
            </a:r>
            <a:r>
              <a:rPr lang="en-US" sz="2600" b="0" i="0" dirty="0" err="1">
                <a:effectLst/>
              </a:rPr>
              <a:t>GaussianNB</a:t>
            </a:r>
            <a:r>
              <a:rPr lang="en-US" sz="2600" b="0" i="0" dirty="0">
                <a:effectLst/>
              </a:rPr>
              <a:t> class. The original encoded categorical attributes were used without one-hot encoding.</a:t>
            </a:r>
          </a:p>
          <a:p>
            <a:pPr>
              <a:buFont typeface="Arial" panose="020B0604020202020204" pitchFamily="34" charset="0"/>
              <a:buChar char="•"/>
            </a:pPr>
            <a:r>
              <a:rPr lang="en-US" sz="2600" b="0" i="0" dirty="0">
                <a:effectLst/>
              </a:rPr>
              <a:t>The variables are categorical and nominal, making them ideal for dummy variables</a:t>
            </a:r>
            <a:r>
              <a:rPr lang="en-US" sz="2600" dirty="0"/>
              <a:t> in Logistic Regression.</a:t>
            </a:r>
            <a:endParaRPr lang="en-US" sz="2600" b="0" i="0" dirty="0">
              <a:effectLst/>
            </a:endParaRPr>
          </a:p>
        </p:txBody>
      </p:sp>
    </p:spTree>
    <p:extLst>
      <p:ext uri="{BB962C8B-B14F-4D97-AF65-F5344CB8AC3E}">
        <p14:creationId xmlns:p14="http://schemas.microsoft.com/office/powerpoint/2010/main" val="2270372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3C1B3-BD2C-B781-9222-411776DC77D1}"/>
              </a:ext>
            </a:extLst>
          </p:cNvPr>
          <p:cNvSpPr>
            <a:spLocks noGrp="1"/>
          </p:cNvSpPr>
          <p:nvPr>
            <p:ph type="title"/>
          </p:nvPr>
        </p:nvSpPr>
        <p:spPr>
          <a:xfrm>
            <a:off x="630936" y="639520"/>
            <a:ext cx="3429000" cy="1719072"/>
          </a:xfrm>
        </p:spPr>
        <p:txBody>
          <a:bodyPr anchor="b">
            <a:normAutofit/>
          </a:bodyPr>
          <a:lstStyle/>
          <a:p>
            <a:r>
              <a:rPr lang="en-US" sz="3800"/>
              <a:t>Analyze – Logistic Regression</a:t>
            </a:r>
          </a:p>
        </p:txBody>
      </p:sp>
      <p:sp>
        <p:nvSpPr>
          <p:cNvPr id="1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58C284-17D7-9D76-9FF7-22D2C6B859C3}"/>
              </a:ext>
            </a:extLst>
          </p:cNvPr>
          <p:cNvSpPr>
            <a:spLocks noGrp="1"/>
          </p:cNvSpPr>
          <p:nvPr>
            <p:ph idx="1"/>
          </p:nvPr>
        </p:nvSpPr>
        <p:spPr>
          <a:xfrm>
            <a:off x="630936" y="2807208"/>
            <a:ext cx="3429000" cy="3410712"/>
          </a:xfrm>
        </p:spPr>
        <p:txBody>
          <a:bodyPr anchor="t">
            <a:normAutofit lnSpcReduction="10000"/>
          </a:bodyPr>
          <a:lstStyle/>
          <a:p>
            <a:r>
              <a:rPr lang="en-US" sz="2200" dirty="0"/>
              <a:t>Logistic Regression performed extremely well.</a:t>
            </a:r>
          </a:p>
          <a:p>
            <a:r>
              <a:rPr lang="en-US" sz="2200" dirty="0"/>
              <a:t>The data was split into training and test sets, as well as turned into dummy variables due to variables being categorical and nominal.</a:t>
            </a:r>
          </a:p>
          <a:p>
            <a:r>
              <a:rPr lang="en-US" sz="2200" dirty="0"/>
              <a:t>Detailed results are discussed in the reporting section (step 4)</a:t>
            </a:r>
          </a:p>
        </p:txBody>
      </p:sp>
      <p:pic>
        <p:nvPicPr>
          <p:cNvPr id="4" name="Picture 3">
            <a:extLst>
              <a:ext uri="{FF2B5EF4-FFF2-40B4-BE49-F238E27FC236}">
                <a16:creationId xmlns:a16="http://schemas.microsoft.com/office/drawing/2014/main" id="{A3719014-E003-B277-1C00-E06605BBE070}"/>
              </a:ext>
            </a:extLst>
          </p:cNvPr>
          <p:cNvPicPr>
            <a:picLocks noChangeAspect="1"/>
          </p:cNvPicPr>
          <p:nvPr/>
        </p:nvPicPr>
        <p:blipFill>
          <a:blip r:embed="rId2"/>
          <a:stretch>
            <a:fillRect/>
          </a:stretch>
        </p:blipFill>
        <p:spPr>
          <a:xfrm>
            <a:off x="4654296" y="864322"/>
            <a:ext cx="6903720" cy="4817016"/>
          </a:xfrm>
          <a:prstGeom prst="rect">
            <a:avLst/>
          </a:prstGeom>
        </p:spPr>
      </p:pic>
    </p:spTree>
    <p:extLst>
      <p:ext uri="{BB962C8B-B14F-4D97-AF65-F5344CB8AC3E}">
        <p14:creationId xmlns:p14="http://schemas.microsoft.com/office/powerpoint/2010/main" val="3437360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5F278B-454D-6CCB-27E1-00E70430CF2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Analyze – Logistic Regression Confusion Matrix</a:t>
            </a: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DA21AF6-6975-8C95-0EB6-A298632AB55D}"/>
              </a:ext>
            </a:extLst>
          </p:cNvPr>
          <p:cNvPicPr>
            <a:picLocks noChangeAspect="1"/>
          </p:cNvPicPr>
          <p:nvPr/>
        </p:nvPicPr>
        <p:blipFill>
          <a:blip r:embed="rId2"/>
          <a:stretch>
            <a:fillRect/>
          </a:stretch>
        </p:blipFill>
        <p:spPr>
          <a:xfrm>
            <a:off x="4654296" y="917224"/>
            <a:ext cx="7214616" cy="4996119"/>
          </a:xfrm>
          <a:prstGeom prst="rect">
            <a:avLst/>
          </a:prstGeom>
        </p:spPr>
      </p:pic>
    </p:spTree>
    <p:extLst>
      <p:ext uri="{BB962C8B-B14F-4D97-AF65-F5344CB8AC3E}">
        <p14:creationId xmlns:p14="http://schemas.microsoft.com/office/powerpoint/2010/main" val="2751307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1831E5-E16B-80E4-DBF0-1302EFE51985}"/>
              </a:ext>
            </a:extLst>
          </p:cNvPr>
          <p:cNvSpPr>
            <a:spLocks noGrp="1"/>
          </p:cNvSpPr>
          <p:nvPr>
            <p:ph type="title"/>
          </p:nvPr>
        </p:nvSpPr>
        <p:spPr>
          <a:xfrm>
            <a:off x="630936" y="640823"/>
            <a:ext cx="3419856" cy="5583148"/>
          </a:xfrm>
        </p:spPr>
        <p:txBody>
          <a:bodyPr anchor="ctr">
            <a:normAutofit/>
          </a:bodyPr>
          <a:lstStyle/>
          <a:p>
            <a:r>
              <a:rPr lang="en-US" sz="5400" dirty="0"/>
              <a:t>Analyze – Logistic Regression Coefficients</a:t>
            </a:r>
          </a:p>
        </p:txBody>
      </p:sp>
      <p:sp>
        <p:nvSpPr>
          <p:cNvPr id="2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7B59530-2B94-8C8B-12FF-5F89EC8B243C}"/>
              </a:ext>
            </a:extLst>
          </p:cNvPr>
          <p:cNvPicPr>
            <a:picLocks noChangeAspect="1"/>
          </p:cNvPicPr>
          <p:nvPr/>
        </p:nvPicPr>
        <p:blipFill>
          <a:blip r:embed="rId2"/>
          <a:stretch>
            <a:fillRect/>
          </a:stretch>
        </p:blipFill>
        <p:spPr>
          <a:xfrm>
            <a:off x="4654296" y="630936"/>
            <a:ext cx="6661501" cy="3913632"/>
          </a:xfrm>
          <a:prstGeom prst="rect">
            <a:avLst/>
          </a:prstGeom>
        </p:spPr>
      </p:pic>
      <p:sp>
        <p:nvSpPr>
          <p:cNvPr id="3" name="Content Placeholder 2">
            <a:extLst>
              <a:ext uri="{FF2B5EF4-FFF2-40B4-BE49-F238E27FC236}">
                <a16:creationId xmlns:a16="http://schemas.microsoft.com/office/drawing/2014/main" id="{084F24A4-36E0-FF8E-2558-EAB6EA5EB2EA}"/>
              </a:ext>
            </a:extLst>
          </p:cNvPr>
          <p:cNvSpPr>
            <a:spLocks noGrp="1"/>
          </p:cNvSpPr>
          <p:nvPr>
            <p:ph idx="1"/>
          </p:nvPr>
        </p:nvSpPr>
        <p:spPr>
          <a:xfrm>
            <a:off x="4654296" y="4798577"/>
            <a:ext cx="6894576" cy="1428487"/>
          </a:xfrm>
        </p:spPr>
        <p:txBody>
          <a:bodyPr anchor="t">
            <a:normAutofit/>
          </a:bodyPr>
          <a:lstStyle/>
          <a:p>
            <a:r>
              <a:rPr lang="en-US" sz="2200" dirty="0"/>
              <a:t>Overview of which dummy variables had the greatest regression coefficient to predict the edibility of mushrooms.</a:t>
            </a:r>
          </a:p>
          <a:p>
            <a:r>
              <a:rPr lang="en-US" sz="2200" dirty="0"/>
              <a:t>Odor appeared to dominate the prediction</a:t>
            </a:r>
          </a:p>
        </p:txBody>
      </p:sp>
    </p:spTree>
    <p:extLst>
      <p:ext uri="{BB962C8B-B14F-4D97-AF65-F5344CB8AC3E}">
        <p14:creationId xmlns:p14="http://schemas.microsoft.com/office/powerpoint/2010/main" val="745856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BD73C-F6DD-2D1D-F1DE-8F97A120F39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Analyze – Logistic Regression Coefficients</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D8F0E6-93AD-A650-C844-213AE3B06318}"/>
              </a:ext>
            </a:extLst>
          </p:cNvPr>
          <p:cNvPicPr>
            <a:picLocks noChangeAspect="1"/>
          </p:cNvPicPr>
          <p:nvPr/>
        </p:nvPicPr>
        <p:blipFill>
          <a:blip r:embed="rId2"/>
          <a:stretch>
            <a:fillRect/>
          </a:stretch>
        </p:blipFill>
        <p:spPr>
          <a:xfrm>
            <a:off x="4654296" y="854095"/>
            <a:ext cx="7214616" cy="5122377"/>
          </a:xfrm>
          <a:prstGeom prst="rect">
            <a:avLst/>
          </a:prstGeom>
        </p:spPr>
      </p:pic>
    </p:spTree>
    <p:extLst>
      <p:ext uri="{BB962C8B-B14F-4D97-AF65-F5344CB8AC3E}">
        <p14:creationId xmlns:p14="http://schemas.microsoft.com/office/powerpoint/2010/main" val="3346890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CFC155-3DA3-B86F-405E-3543D81BF37F}"/>
              </a:ext>
            </a:extLst>
          </p:cNvPr>
          <p:cNvSpPr>
            <a:spLocks noGrp="1"/>
          </p:cNvSpPr>
          <p:nvPr>
            <p:ph type="title"/>
          </p:nvPr>
        </p:nvSpPr>
        <p:spPr>
          <a:xfrm>
            <a:off x="630936" y="639520"/>
            <a:ext cx="3429000" cy="1719072"/>
          </a:xfrm>
        </p:spPr>
        <p:txBody>
          <a:bodyPr anchor="b">
            <a:normAutofit/>
          </a:bodyPr>
          <a:lstStyle/>
          <a:p>
            <a:r>
              <a:rPr lang="en-US" sz="5000"/>
              <a:t>Analyze – Naïve Bayes</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152135-E618-9E7A-D21D-CEBC2F37F3F8}"/>
              </a:ext>
            </a:extLst>
          </p:cNvPr>
          <p:cNvSpPr>
            <a:spLocks noGrp="1"/>
          </p:cNvSpPr>
          <p:nvPr>
            <p:ph idx="1"/>
          </p:nvPr>
        </p:nvSpPr>
        <p:spPr>
          <a:xfrm>
            <a:off x="630936" y="2807208"/>
            <a:ext cx="3429000" cy="3410712"/>
          </a:xfrm>
        </p:spPr>
        <p:txBody>
          <a:bodyPr anchor="t">
            <a:normAutofit fontScale="92500" lnSpcReduction="10000"/>
          </a:bodyPr>
          <a:lstStyle/>
          <a:p>
            <a:r>
              <a:rPr lang="en-US" sz="2200" dirty="0"/>
              <a:t>Performed significantly worse than logistic regression.</a:t>
            </a:r>
          </a:p>
          <a:p>
            <a:r>
              <a:rPr lang="en-US" sz="2200" dirty="0"/>
              <a:t>Many imbalanced predictions.</a:t>
            </a:r>
          </a:p>
          <a:p>
            <a:r>
              <a:rPr lang="en-US" sz="2200" dirty="0"/>
              <a:t>The confusion matrix (next slide) shows clear errors in model prediction.</a:t>
            </a:r>
          </a:p>
          <a:p>
            <a:r>
              <a:rPr lang="en-US" sz="2200" dirty="0"/>
              <a:t>Due to inaccuracy, visualizations are not provided as they add little value to analyze</a:t>
            </a:r>
          </a:p>
        </p:txBody>
      </p:sp>
      <p:pic>
        <p:nvPicPr>
          <p:cNvPr id="4" name="Picture 3">
            <a:extLst>
              <a:ext uri="{FF2B5EF4-FFF2-40B4-BE49-F238E27FC236}">
                <a16:creationId xmlns:a16="http://schemas.microsoft.com/office/drawing/2014/main" id="{78886851-F57C-FC11-F20F-E2007CC77FEA}"/>
              </a:ext>
            </a:extLst>
          </p:cNvPr>
          <p:cNvPicPr>
            <a:picLocks noChangeAspect="1"/>
          </p:cNvPicPr>
          <p:nvPr/>
        </p:nvPicPr>
        <p:blipFill>
          <a:blip r:embed="rId2"/>
          <a:stretch>
            <a:fillRect/>
          </a:stretch>
        </p:blipFill>
        <p:spPr>
          <a:xfrm>
            <a:off x="4654296" y="1038588"/>
            <a:ext cx="6903720" cy="4780824"/>
          </a:xfrm>
          <a:prstGeom prst="rect">
            <a:avLst/>
          </a:prstGeom>
        </p:spPr>
      </p:pic>
    </p:spTree>
    <p:extLst>
      <p:ext uri="{BB962C8B-B14F-4D97-AF65-F5344CB8AC3E}">
        <p14:creationId xmlns:p14="http://schemas.microsoft.com/office/powerpoint/2010/main" val="2526455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DA0966-208E-426C-31EE-69494679FB3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Analyze – Confusion Matrix for Naïve Bayes</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04B7609-1701-9C15-9AC0-4BD2F71705E2}"/>
              </a:ext>
            </a:extLst>
          </p:cNvPr>
          <p:cNvPicPr>
            <a:picLocks noChangeAspect="1"/>
          </p:cNvPicPr>
          <p:nvPr/>
        </p:nvPicPr>
        <p:blipFill>
          <a:blip r:embed="rId2"/>
          <a:stretch>
            <a:fillRect/>
          </a:stretch>
        </p:blipFill>
        <p:spPr>
          <a:xfrm>
            <a:off x="4654296" y="872132"/>
            <a:ext cx="7214616" cy="5086303"/>
          </a:xfrm>
          <a:prstGeom prst="rect">
            <a:avLst/>
          </a:prstGeom>
        </p:spPr>
      </p:pic>
    </p:spTree>
    <p:extLst>
      <p:ext uri="{BB962C8B-B14F-4D97-AF65-F5344CB8AC3E}">
        <p14:creationId xmlns:p14="http://schemas.microsoft.com/office/powerpoint/2010/main" val="3531222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EEA0A6-3F0F-41EE-74A1-F2C3AD4A5EF6}"/>
              </a:ext>
            </a:extLst>
          </p:cNvPr>
          <p:cNvSpPr>
            <a:spLocks noGrp="1"/>
          </p:cNvSpPr>
          <p:nvPr>
            <p:ph type="title"/>
          </p:nvPr>
        </p:nvSpPr>
        <p:spPr>
          <a:xfrm>
            <a:off x="686834" y="1153572"/>
            <a:ext cx="3200400" cy="4461163"/>
          </a:xfrm>
        </p:spPr>
        <p:txBody>
          <a:bodyPr>
            <a:normAutofit/>
          </a:bodyPr>
          <a:lstStyle/>
          <a:p>
            <a:r>
              <a:rPr lang="en-US" sz="2400" dirty="0">
                <a:solidFill>
                  <a:srgbClr val="FFFFFF"/>
                </a:solidFill>
              </a:rPr>
              <a:t>Step 4:</a:t>
            </a:r>
            <a:br>
              <a:rPr lang="en-US" dirty="0">
                <a:solidFill>
                  <a:srgbClr val="FFFFFF"/>
                </a:solidFill>
              </a:rPr>
            </a:br>
            <a:r>
              <a:rPr lang="en-US" dirty="0">
                <a:solidFill>
                  <a:srgbClr val="FFFFFF"/>
                </a:solidFill>
              </a:rPr>
              <a:t>Report</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A839A67-5C8B-BA6D-619E-FB431501E87E}"/>
              </a:ext>
            </a:extLst>
          </p:cNvPr>
          <p:cNvSpPr>
            <a:spLocks noGrp="1"/>
          </p:cNvSpPr>
          <p:nvPr>
            <p:ph idx="1"/>
          </p:nvPr>
        </p:nvSpPr>
        <p:spPr>
          <a:xfrm>
            <a:off x="4447308" y="591344"/>
            <a:ext cx="6906491" cy="5585619"/>
          </a:xfrm>
        </p:spPr>
        <p:txBody>
          <a:bodyPr anchor="ctr">
            <a:normAutofit/>
          </a:bodyPr>
          <a:lstStyle/>
          <a:p>
            <a:r>
              <a:rPr lang="en-US" sz="2200" b="0" i="0" dirty="0">
                <a:effectLst/>
              </a:rPr>
              <a:t>The results of both algorithms provide valuable insights into the classification of mushroom edibility. The Logistic Regression model demonstrates robust performance and provides clarity on the importance of features in the prediction process. This information can aid in identifying key attributes that contribute to a mushroom's classification.</a:t>
            </a:r>
          </a:p>
          <a:p>
            <a:r>
              <a:rPr lang="en-US" sz="2200" b="0" i="0" dirty="0">
                <a:effectLst/>
              </a:rPr>
              <a:t>On the other hand, the Naive Bayes model highlights the challenges and nuances of probabilistic classification, especially in the context of imbalanced classes. The focus on class-specific metrics sheds light on where the model excels and where improvements are necessary.</a:t>
            </a:r>
          </a:p>
          <a:p>
            <a:r>
              <a:rPr lang="en-US" sz="2200" b="0" i="0" dirty="0">
                <a:effectLst/>
              </a:rPr>
              <a:t>These insights are crucial for developing better strategies for identifying edible and poisonous mushrooms, contributing to safer foraging practices and furthering our understanding of the factors influencing mushroom edibility.</a:t>
            </a:r>
          </a:p>
          <a:p>
            <a:pPr marL="0" indent="0">
              <a:buNone/>
            </a:pPr>
            <a:endParaRPr lang="en-US" sz="2200" dirty="0"/>
          </a:p>
        </p:txBody>
      </p:sp>
    </p:spTree>
    <p:extLst>
      <p:ext uri="{BB962C8B-B14F-4D97-AF65-F5344CB8AC3E}">
        <p14:creationId xmlns:p14="http://schemas.microsoft.com/office/powerpoint/2010/main" val="3088791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3195-BC7F-B0AE-193B-128860B431D9}"/>
              </a:ext>
            </a:extLst>
          </p:cNvPr>
          <p:cNvSpPr>
            <a:spLocks noGrp="1"/>
          </p:cNvSpPr>
          <p:nvPr>
            <p:ph type="title"/>
          </p:nvPr>
        </p:nvSpPr>
        <p:spPr>
          <a:xfrm>
            <a:off x="5868556" y="1003566"/>
            <a:ext cx="5444382" cy="1402470"/>
          </a:xfrm>
        </p:spPr>
        <p:txBody>
          <a:bodyPr anchor="t">
            <a:normAutofit/>
          </a:bodyPr>
          <a:lstStyle/>
          <a:p>
            <a:r>
              <a:rPr lang="en-US" sz="3200" dirty="0"/>
              <a:t>Objectives</a:t>
            </a:r>
          </a:p>
        </p:txBody>
      </p:sp>
      <p:pic>
        <p:nvPicPr>
          <p:cNvPr id="5" name="Picture 4" descr="Red mushrooms in forest">
            <a:extLst>
              <a:ext uri="{FF2B5EF4-FFF2-40B4-BE49-F238E27FC236}">
                <a16:creationId xmlns:a16="http://schemas.microsoft.com/office/drawing/2014/main" id="{4866998E-9ED4-0662-24F7-1DAB7634E1E2}"/>
              </a:ext>
            </a:extLst>
          </p:cNvPr>
          <p:cNvPicPr>
            <a:picLocks noChangeAspect="1"/>
          </p:cNvPicPr>
          <p:nvPr/>
        </p:nvPicPr>
        <p:blipFill rotWithShape="1">
          <a:blip r:embed="rId2"/>
          <a:srcRect l="36009" r="13853"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661C99-96D5-99C1-557A-87782B289EBF}"/>
              </a:ext>
            </a:extLst>
          </p:cNvPr>
          <p:cNvSpPr>
            <a:spLocks noGrp="1"/>
          </p:cNvSpPr>
          <p:nvPr>
            <p:ph idx="1"/>
          </p:nvPr>
        </p:nvSpPr>
        <p:spPr>
          <a:xfrm>
            <a:off x="5868556" y="1642946"/>
            <a:ext cx="6161761" cy="4499437"/>
          </a:xfrm>
        </p:spPr>
        <p:txBody>
          <a:bodyPr>
            <a:normAutofit fontScale="85000" lnSpcReduction="10000"/>
          </a:bodyPr>
          <a:lstStyle/>
          <a:p>
            <a:pPr>
              <a:buFont typeface="+mj-lt"/>
              <a:buAutoNum type="arabicPeriod"/>
            </a:pPr>
            <a:r>
              <a:rPr lang="en-US" sz="1600" b="0" i="0" dirty="0">
                <a:effectLst/>
                <a:latin typeface="Times New Roman" panose="02020603050405020304" pitchFamily="18" charset="0"/>
                <a:cs typeface="Times New Roman" panose="02020603050405020304" pitchFamily="18" charset="0"/>
              </a:rPr>
              <a:t>Identify Indicative Characteristics: The primary objective is to determine which characteristics strongly correlate with a mushroom's edibility. By analyzing the dataset, we will identify the features (e.g., odor, cap color, veil color, habitat) that have the largest impact on a mushroom being poisonous or edible.</a:t>
            </a:r>
          </a:p>
          <a:p>
            <a:pPr>
              <a:buFont typeface="+mj-lt"/>
              <a:buAutoNum type="arabicPeriod"/>
            </a:pPr>
            <a:r>
              <a:rPr lang="en-US" sz="1600" b="0" i="0" dirty="0">
                <a:effectLst/>
                <a:latin typeface="Times New Roman" panose="02020603050405020304" pitchFamily="18" charset="0"/>
                <a:cs typeface="Times New Roman" panose="02020603050405020304" pitchFamily="18" charset="0"/>
              </a:rPr>
              <a:t>Assess the Significance of Notable Features: We will investigate whether certain features, such as odor, cap color, veil color, and habitat, provide significant indications of a mushroom's edibility. This analysis will shed light on the most noticeable characteristics that play a key role in classifying mushrooms.</a:t>
            </a:r>
          </a:p>
          <a:p>
            <a:pPr>
              <a:buFont typeface="+mj-lt"/>
              <a:buAutoNum type="arabicPeriod"/>
            </a:pPr>
            <a:r>
              <a:rPr lang="en-US" sz="1600" b="0" i="0" dirty="0">
                <a:effectLst/>
                <a:latin typeface="Times New Roman" panose="02020603050405020304" pitchFamily="18" charset="0"/>
                <a:cs typeface="Times New Roman" panose="02020603050405020304" pitchFamily="18" charset="0"/>
              </a:rPr>
              <a:t>Odor - A Key Indicator: We will specifically focus on the attribute "Odor" to understand its role as a potential indicator of a mushroom's toxicity. This exploration will provide insights into whether the smell of a mushroom can offer reliable clues about its edibility.</a:t>
            </a:r>
          </a:p>
          <a:p>
            <a:pPr>
              <a:buFont typeface="+mj-lt"/>
              <a:buAutoNum type="arabicPeriod"/>
            </a:pPr>
            <a:r>
              <a:rPr lang="en-US" sz="1600" b="0" i="0" dirty="0">
                <a:effectLst/>
                <a:latin typeface="Times New Roman" panose="02020603050405020304" pitchFamily="18" charset="0"/>
                <a:cs typeface="Times New Roman" panose="02020603050405020304" pitchFamily="18" charset="0"/>
              </a:rPr>
              <a:t>Cap Color, Veil Color, and Habitat: In addition to odor, we will also examine the attributes "Cap Color," "Veil Color," and "Habitat" to assess their significance in differentiating edible and poisonous mushrooms. Understanding the impact of these attributes can enhance our ability to make informed decisions when encountering mushrooms in various environments.</a:t>
            </a:r>
          </a:p>
          <a:p>
            <a:pPr>
              <a:buFont typeface="+mj-lt"/>
              <a:buAutoNum type="arabicPeriod"/>
            </a:pPr>
            <a:r>
              <a:rPr lang="en-US" sz="1600" b="0" i="0" dirty="0">
                <a:effectLst/>
                <a:latin typeface="Times New Roman" panose="02020603050405020304" pitchFamily="18" charset="0"/>
                <a:cs typeface="Times New Roman" panose="02020603050405020304" pitchFamily="18" charset="0"/>
              </a:rPr>
              <a:t>Machine Learning Model Evaluation: We will employ machine learning models, including logistic regression, naive Bayes, and neural networks, to predict the edibility of mushrooms based on the dataset's attributes. The models' accuracy will be evaluated to determine their effectiveness in correctly classifying mushrooms.</a:t>
            </a:r>
          </a:p>
          <a:p>
            <a:pPr marL="0" indent="0">
              <a:buNone/>
            </a:pPr>
            <a:endParaRPr lang="en-US" sz="1000" dirty="0"/>
          </a:p>
        </p:txBody>
      </p:sp>
    </p:spTree>
    <p:extLst>
      <p:ext uri="{BB962C8B-B14F-4D97-AF65-F5344CB8AC3E}">
        <p14:creationId xmlns:p14="http://schemas.microsoft.com/office/powerpoint/2010/main" val="2309865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04356-FE2C-2816-EAFD-49E0CF81C729}"/>
              </a:ext>
            </a:extLst>
          </p:cNvPr>
          <p:cNvSpPr>
            <a:spLocks noGrp="1"/>
          </p:cNvSpPr>
          <p:nvPr>
            <p:ph type="title"/>
          </p:nvPr>
        </p:nvSpPr>
        <p:spPr>
          <a:xfrm>
            <a:off x="686834" y="1153572"/>
            <a:ext cx="3200400" cy="4461163"/>
          </a:xfrm>
        </p:spPr>
        <p:txBody>
          <a:bodyPr>
            <a:normAutofit/>
          </a:bodyPr>
          <a:lstStyle/>
          <a:p>
            <a:r>
              <a:rPr lang="en-US">
                <a:solidFill>
                  <a:srgbClr val="FFFFFF"/>
                </a:solidFill>
              </a:rPr>
              <a:t>Report - Logistic Regression</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6E5344B-9B2B-9466-7893-698ED86E16B5}"/>
              </a:ext>
            </a:extLst>
          </p:cNvPr>
          <p:cNvSpPr>
            <a:spLocks noGrp="1"/>
          </p:cNvSpPr>
          <p:nvPr>
            <p:ph idx="1"/>
          </p:nvPr>
        </p:nvSpPr>
        <p:spPr>
          <a:xfrm>
            <a:off x="4447308" y="591344"/>
            <a:ext cx="6906491" cy="5585619"/>
          </a:xfrm>
        </p:spPr>
        <p:txBody>
          <a:bodyPr anchor="ctr">
            <a:normAutofit/>
          </a:bodyPr>
          <a:lstStyle/>
          <a:p>
            <a:r>
              <a:rPr lang="en-US" sz="2000" b="0" i="0" dirty="0">
                <a:effectLst/>
              </a:rPr>
              <a:t>Logistic Regression demonstrated exceptional results in classifying the edibility of mushrooms. The accuracy achieved was approximately 98.6%, indicating that the model correctly classified the vast majority of instances in the test set. The classification report provides additional insights into the model's performance. For the "edible" class ('e'), the precision, recall, and F1-score were all at 98%, showcasing that the model is accurate in identifying actual edible mushrooms. Similarly, for the "poisonous" class ('p'), precision was 100%, indicating that when the model predicts a mushroom as poisonous, it is almost always correct. The recall for the "poisonous" class was 97%, indicating the model's ability to capture a large portion of actual poisonous mushrooms.</a:t>
            </a:r>
          </a:p>
          <a:p>
            <a:r>
              <a:rPr lang="en-US" sz="2000" b="0" i="0" dirty="0">
                <a:effectLst/>
              </a:rPr>
              <a:t>These results suggest that the Logistic Regression model is highly effective in distinguishing between edible and poisonous mushrooms based on the selected attributes. The model's accuracy, precision, and recall values all point towards a reliable predictive capability.</a:t>
            </a:r>
          </a:p>
        </p:txBody>
      </p:sp>
    </p:spTree>
    <p:extLst>
      <p:ext uri="{BB962C8B-B14F-4D97-AF65-F5344CB8AC3E}">
        <p14:creationId xmlns:p14="http://schemas.microsoft.com/office/powerpoint/2010/main" val="2203894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5ED268-B80B-4132-8A24-D46160A37C83}"/>
              </a:ext>
            </a:extLst>
          </p:cNvPr>
          <p:cNvSpPr>
            <a:spLocks noGrp="1"/>
          </p:cNvSpPr>
          <p:nvPr>
            <p:ph type="title"/>
          </p:nvPr>
        </p:nvSpPr>
        <p:spPr>
          <a:xfrm>
            <a:off x="686834" y="1153572"/>
            <a:ext cx="3200400" cy="4461163"/>
          </a:xfrm>
        </p:spPr>
        <p:txBody>
          <a:bodyPr>
            <a:normAutofit/>
          </a:bodyPr>
          <a:lstStyle/>
          <a:p>
            <a:r>
              <a:rPr lang="en-US">
                <a:solidFill>
                  <a:srgbClr val="FFFFFF"/>
                </a:solidFill>
              </a:rPr>
              <a:t>Report – Naïve Bayes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36EFE4C-C7C3-94DA-6AE1-5C88F848F9B5}"/>
              </a:ext>
            </a:extLst>
          </p:cNvPr>
          <p:cNvSpPr>
            <a:spLocks noGrp="1"/>
          </p:cNvSpPr>
          <p:nvPr>
            <p:ph idx="1"/>
          </p:nvPr>
        </p:nvSpPr>
        <p:spPr>
          <a:xfrm>
            <a:off x="4447308" y="591344"/>
            <a:ext cx="6906491" cy="5585619"/>
          </a:xfrm>
        </p:spPr>
        <p:txBody>
          <a:bodyPr anchor="ctr">
            <a:normAutofit/>
          </a:bodyPr>
          <a:lstStyle/>
          <a:p>
            <a:r>
              <a:rPr lang="en-US" sz="1800" b="0" i="0" dirty="0">
                <a:effectLst/>
                <a:latin typeface="Söhne"/>
              </a:rPr>
              <a:t>Naive Bayes, while achieving an accuracy of approximately 50.5%, demonstrated a notably imbalanced performance between the two classes. Precision for the "edible" class was high at 98%, but recall was low at 5%, suggesting that the model correctly classified very few actual edible mushrooms. On the other hand, precision for the "poisonous" class was 49%, indicating that when predicting mushrooms as poisonous, the model was correct roughly half the time. The high recall of 1.00 for the "poisonous" class implies that the model effectively identified actual poisonous mushrooms.</a:t>
            </a:r>
          </a:p>
          <a:p>
            <a:r>
              <a:rPr lang="en-US" sz="1800" b="0" i="0" dirty="0">
                <a:effectLst/>
                <a:latin typeface="Söhne"/>
              </a:rPr>
              <a:t>Given the probabilistic nature of Naive Bayes, traditional evaluation metrics such as ROC curves and precision-recall curves might not be as informative in the multiclass setting. Instead, the focus was on class-specific metrics and understanding how well the model identifies specific classes.</a:t>
            </a:r>
          </a:p>
          <a:p>
            <a:r>
              <a:rPr lang="en-US" sz="1800" b="0" i="0" dirty="0">
                <a:effectLst/>
                <a:latin typeface="Söhne"/>
              </a:rPr>
              <a:t>The results from Naive Bayes suggest potential limitations in its ability to accurately classify edible mushrooms, particularly due to the low recall for the "edible" class. Further exploration and potential model adjustments could be considered to enhance its performance.</a:t>
            </a:r>
          </a:p>
          <a:p>
            <a:pPr marL="0" indent="0">
              <a:buNone/>
            </a:pPr>
            <a:endParaRPr lang="en-US" sz="1800" dirty="0"/>
          </a:p>
        </p:txBody>
      </p:sp>
    </p:spTree>
    <p:extLst>
      <p:ext uri="{BB962C8B-B14F-4D97-AF65-F5344CB8AC3E}">
        <p14:creationId xmlns:p14="http://schemas.microsoft.com/office/powerpoint/2010/main" val="118106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olour-coded on electronic circuit board">
            <a:extLst>
              <a:ext uri="{FF2B5EF4-FFF2-40B4-BE49-F238E27FC236}">
                <a16:creationId xmlns:a16="http://schemas.microsoft.com/office/drawing/2014/main" id="{3BC57FCE-E24A-0678-5766-1AD0633F996D}"/>
              </a:ext>
            </a:extLst>
          </p:cNvPr>
          <p:cNvPicPr>
            <a:picLocks noChangeAspect="1"/>
          </p:cNvPicPr>
          <p:nvPr/>
        </p:nvPicPr>
        <p:blipFill rotWithShape="1">
          <a:blip r:embed="rId2">
            <a:alphaModFix amt="40000"/>
          </a:blip>
          <a:srcRect t="4971" b="10123"/>
          <a:stretch/>
        </p:blipFill>
        <p:spPr>
          <a:xfrm>
            <a:off x="20" y="10"/>
            <a:ext cx="12191979" cy="6857990"/>
          </a:xfrm>
          <a:prstGeom prst="rect">
            <a:avLst/>
          </a:prstGeom>
        </p:spPr>
      </p:pic>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801C83-42CF-0840-05D0-0F1F3CD497D4}"/>
              </a:ext>
            </a:extLst>
          </p:cNvPr>
          <p:cNvSpPr>
            <a:spLocks noGrp="1"/>
          </p:cNvSpPr>
          <p:nvPr>
            <p:ph idx="1"/>
          </p:nvPr>
        </p:nvSpPr>
        <p:spPr>
          <a:xfrm>
            <a:off x="841248" y="3502152"/>
            <a:ext cx="10506456" cy="2670048"/>
          </a:xfrm>
        </p:spPr>
        <p:txBody>
          <a:bodyPr>
            <a:normAutofit/>
          </a:bodyPr>
          <a:lstStyle/>
          <a:p>
            <a:pPr marL="0" indent="0" algn="ctr">
              <a:buNone/>
            </a:pPr>
            <a:r>
              <a:rPr lang="en-US" sz="4800" dirty="0">
                <a:solidFill>
                  <a:schemeClr val="bg1"/>
                </a:solidFill>
              </a:rPr>
              <a:t>End of Micro Project 2</a:t>
            </a:r>
          </a:p>
        </p:txBody>
      </p:sp>
    </p:spTree>
    <p:extLst>
      <p:ext uri="{BB962C8B-B14F-4D97-AF65-F5344CB8AC3E}">
        <p14:creationId xmlns:p14="http://schemas.microsoft.com/office/powerpoint/2010/main" val="612364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p:txBody>
          <a:bodyPr/>
          <a:lstStyle/>
          <a:p>
            <a:r>
              <a:rPr lang="en-US" dirty="0"/>
              <a:t>Analyze data</a:t>
            </a:r>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&lt;select analytical technique, build models&gt;</a:t>
            </a:r>
          </a:p>
          <a:p>
            <a:endParaRPr lang="en-US" dirty="0"/>
          </a:p>
        </p:txBody>
      </p:sp>
    </p:spTree>
    <p:extLst>
      <p:ext uri="{BB962C8B-B14F-4D97-AF65-F5344CB8AC3E}">
        <p14:creationId xmlns:p14="http://schemas.microsoft.com/office/powerpoint/2010/main" val="69798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p:txBody>
          <a:bodyPr/>
          <a:lstStyle/>
          <a:p>
            <a:r>
              <a:rPr lang="en-US" dirty="0"/>
              <a:t>Report</a:t>
            </a:r>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&lt;communicate results&gt;</a:t>
            </a:r>
          </a:p>
          <a:p>
            <a:endParaRPr lang="en-US" dirty="0"/>
          </a:p>
        </p:txBody>
      </p:sp>
    </p:spTree>
    <p:extLst>
      <p:ext uri="{BB962C8B-B14F-4D97-AF65-F5344CB8AC3E}">
        <p14:creationId xmlns:p14="http://schemas.microsoft.com/office/powerpoint/2010/main" val="2309908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8C1A2-E365-4EAD-A777-10EF9BD2588C}"/>
              </a:ext>
            </a:extLst>
          </p:cNvPr>
          <p:cNvSpPr>
            <a:spLocks noGrp="1"/>
          </p:cNvSpPr>
          <p:nvPr>
            <p:ph type="title"/>
          </p:nvPr>
        </p:nvSpPr>
        <p:spPr/>
        <p:txBody>
          <a:bodyPr/>
          <a:lstStyle/>
          <a:p>
            <a:r>
              <a:rPr lang="en-US" dirty="0"/>
              <a:t>Act</a:t>
            </a:r>
          </a:p>
        </p:txBody>
      </p:sp>
      <p:sp>
        <p:nvSpPr>
          <p:cNvPr id="3" name="Content Placeholder 2">
            <a:extLst>
              <a:ext uri="{FF2B5EF4-FFF2-40B4-BE49-F238E27FC236}">
                <a16:creationId xmlns:a16="http://schemas.microsoft.com/office/drawing/2014/main" id="{83DC0D0A-FDCC-4561-A8EB-1F836A94AACC}"/>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&lt;apply results, connect results with the chosen problem statement or business question&gt;</a:t>
            </a:r>
            <a:endParaRPr lang="en-US" dirty="0"/>
          </a:p>
        </p:txBody>
      </p:sp>
    </p:spTree>
    <p:extLst>
      <p:ext uri="{BB962C8B-B14F-4D97-AF65-F5344CB8AC3E}">
        <p14:creationId xmlns:p14="http://schemas.microsoft.com/office/powerpoint/2010/main" val="4024108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C9CF30-F1B1-9A31-F4FC-825B6E9B6AF7}"/>
              </a:ext>
            </a:extLst>
          </p:cNvPr>
          <p:cNvSpPr>
            <a:spLocks noGrp="1"/>
          </p:cNvSpPr>
          <p:nvPr>
            <p:ph type="title"/>
          </p:nvPr>
        </p:nvSpPr>
        <p:spPr>
          <a:xfrm>
            <a:off x="841248" y="251312"/>
            <a:ext cx="10506456" cy="1010264"/>
          </a:xfrm>
        </p:spPr>
        <p:txBody>
          <a:bodyPr anchor="ctr">
            <a:normAutofit/>
          </a:bodyPr>
          <a:lstStyle/>
          <a:p>
            <a:r>
              <a:rPr lang="en-US"/>
              <a:t>Approach</a:t>
            </a:r>
            <a:endParaRPr lang="en-US" dirty="0"/>
          </a:p>
        </p:txBody>
      </p:sp>
      <p:sp>
        <p:nvSpPr>
          <p:cNvPr id="14"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849A26F3-771E-A557-BC1C-9B5FE774706E}"/>
              </a:ext>
            </a:extLst>
          </p:cNvPr>
          <p:cNvGraphicFramePr>
            <a:graphicFrameLocks noGrp="1"/>
          </p:cNvGraphicFramePr>
          <p:nvPr>
            <p:ph idx="1"/>
            <p:extLst>
              <p:ext uri="{D42A27DB-BD31-4B8C-83A1-F6EECF244321}">
                <p14:modId xmlns:p14="http://schemas.microsoft.com/office/powerpoint/2010/main" val="2695533921"/>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3197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6E24908D-FBDD-88EB-D6A9-7F65E24693B2}"/>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dirty="0">
                <a:solidFill>
                  <a:schemeClr val="tx1"/>
                </a:solidFill>
                <a:latin typeface="+mj-lt"/>
                <a:ea typeface="+mj-ea"/>
                <a:cs typeface="+mj-cs"/>
              </a:rPr>
              <a:t>Hypothesis</a:t>
            </a:r>
          </a:p>
        </p:txBody>
      </p:sp>
      <p:sp>
        <p:nvSpPr>
          <p:cNvPr id="28" name="Rectangle 2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Content Placeholder 16">
            <a:extLst>
              <a:ext uri="{FF2B5EF4-FFF2-40B4-BE49-F238E27FC236}">
                <a16:creationId xmlns:a16="http://schemas.microsoft.com/office/drawing/2014/main" id="{D66F3630-AF04-F6C4-5E68-72E657C5AB86}"/>
              </a:ext>
            </a:extLst>
          </p:cNvPr>
          <p:cNvSpPr>
            <a:spLocks noGrp="1"/>
          </p:cNvSpPr>
          <p:nvPr>
            <p:ph sz="half" idx="1"/>
          </p:nvPr>
        </p:nvSpPr>
        <p:spPr>
          <a:xfrm>
            <a:off x="838200" y="1929359"/>
            <a:ext cx="5181600" cy="4351338"/>
          </a:xfrm>
        </p:spPr>
        <p:txBody>
          <a:bodyPr/>
          <a:lstStyle/>
          <a:p>
            <a:pPr marL="0" indent="0">
              <a:buNone/>
            </a:pPr>
            <a:r>
              <a:rPr lang="en-US" b="1" i="0" dirty="0">
                <a:effectLst/>
                <a:latin typeface="Times New Roman" panose="02020603050405020304" pitchFamily="18" charset="0"/>
                <a:cs typeface="Times New Roman" panose="02020603050405020304" pitchFamily="18" charset="0"/>
              </a:rPr>
              <a:t>Null Hypothesis (H</a:t>
            </a:r>
            <a:r>
              <a:rPr lang="en-US" b="1" i="0" baseline="-25000" dirty="0">
                <a:effectLst/>
                <a:latin typeface="Times New Roman" panose="02020603050405020304" pitchFamily="18" charset="0"/>
                <a:cs typeface="Times New Roman" panose="02020603050405020304" pitchFamily="18" charset="0"/>
              </a:rPr>
              <a:t>0</a:t>
            </a:r>
            <a:r>
              <a:rPr lang="en-US" b="1" i="0" dirty="0">
                <a:effectLst/>
                <a:latin typeface="Times New Roman" panose="02020603050405020304" pitchFamily="18" charset="0"/>
                <a:cs typeface="Times New Roman" panose="02020603050405020304" pitchFamily="18" charset="0"/>
              </a:rPr>
              <a:t>)</a:t>
            </a:r>
            <a:r>
              <a:rPr lang="en-US" b="1" dirty="0">
                <a:solidFill>
                  <a:srgbClr val="374151"/>
                </a:solidFill>
                <a:latin typeface="Times New Roman" panose="02020603050405020304" pitchFamily="18" charset="0"/>
                <a:cs typeface="Times New Roman" panose="02020603050405020304" pitchFamily="18" charset="0"/>
              </a:rPr>
              <a:t>:</a:t>
            </a:r>
          </a:p>
          <a:p>
            <a:pPr marL="0" indent="0">
              <a:buNone/>
            </a:pPr>
            <a:r>
              <a:rPr lang="en-US" b="0" i="0" dirty="0">
                <a:solidFill>
                  <a:srgbClr val="374151"/>
                </a:solidFill>
                <a:effectLst/>
                <a:latin typeface="Times New Roman" panose="02020603050405020304" pitchFamily="18" charset="0"/>
                <a:cs typeface="Times New Roman" panose="02020603050405020304" pitchFamily="18" charset="0"/>
              </a:rPr>
              <a:t>There is no significant association between the attributes (odor, cap-color, veil-color, and habitat) and the edibility of mushrooms. In other words, these attributes do not provide any useful information to distinguish between poisonous and edible mushrooms.</a:t>
            </a:r>
            <a:endParaRPr lang="en-US" dirty="0">
              <a:latin typeface="Times New Roman" panose="02020603050405020304" pitchFamily="18" charset="0"/>
              <a:cs typeface="Times New Roman" panose="02020603050405020304" pitchFamily="18" charset="0"/>
            </a:endParaRPr>
          </a:p>
        </p:txBody>
      </p:sp>
      <p:sp>
        <p:nvSpPr>
          <p:cNvPr id="23" name="Content Placeholder 16">
            <a:extLst>
              <a:ext uri="{FF2B5EF4-FFF2-40B4-BE49-F238E27FC236}">
                <a16:creationId xmlns:a16="http://schemas.microsoft.com/office/drawing/2014/main" id="{4F9D50F6-85F0-11FB-8D3E-B1086AE76E67}"/>
              </a:ext>
            </a:extLst>
          </p:cNvPr>
          <p:cNvSpPr txBox="1">
            <a:spLocks/>
          </p:cNvSpPr>
          <p:nvPr/>
        </p:nvSpPr>
        <p:spPr>
          <a:xfrm>
            <a:off x="6515100" y="1929359"/>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0" dirty="0">
                <a:effectLst/>
                <a:latin typeface="Times New Roman" panose="02020603050405020304" pitchFamily="18" charset="0"/>
                <a:cs typeface="Times New Roman" panose="02020603050405020304" pitchFamily="18" charset="0"/>
              </a:rPr>
              <a:t>Alternative Hypothesis (H</a:t>
            </a:r>
            <a:r>
              <a:rPr lang="en-US" b="1" i="0" baseline="-25000" dirty="0">
                <a:effectLst/>
                <a:latin typeface="Times New Roman" panose="02020603050405020304" pitchFamily="18" charset="0"/>
                <a:cs typeface="Times New Roman" panose="02020603050405020304" pitchFamily="18" charset="0"/>
              </a:rPr>
              <a:t>A</a:t>
            </a:r>
            <a:r>
              <a:rPr lang="en-US" b="1" i="0" dirty="0">
                <a:effectLst/>
                <a:latin typeface="Times New Roman" panose="02020603050405020304" pitchFamily="18" charset="0"/>
                <a:cs typeface="Times New Roman" panose="02020603050405020304" pitchFamily="18" charset="0"/>
              </a:rPr>
              <a:t>)</a:t>
            </a:r>
            <a:r>
              <a:rPr lang="en-US" b="1" i="0" dirty="0">
                <a:solidFill>
                  <a:srgbClr val="37415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b="0" i="0" dirty="0">
                <a:solidFill>
                  <a:srgbClr val="374151"/>
                </a:solidFill>
                <a:effectLst/>
                <a:latin typeface="Times New Roman" panose="02020603050405020304" pitchFamily="18" charset="0"/>
                <a:cs typeface="Times New Roman" panose="02020603050405020304" pitchFamily="18" charset="0"/>
              </a:rPr>
              <a:t>There is a significant association between at least one of the attributes (odor, cap-color, veil-color, and habitat) and the edibility of mushrooms. At least one of these attributes can be used as a predictor for distinguishing between poisonous and edible mushrooms.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958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9E9E5-47AF-CD8D-0516-4E9B540C0A65}"/>
              </a:ext>
            </a:extLst>
          </p:cNvPr>
          <p:cNvSpPr>
            <a:spLocks noGrp="1"/>
          </p:cNvSpPr>
          <p:nvPr>
            <p:ph type="title"/>
          </p:nvPr>
        </p:nvSpPr>
        <p:spPr>
          <a:xfrm>
            <a:off x="419493" y="965200"/>
            <a:ext cx="3455821" cy="671034"/>
          </a:xfrm>
        </p:spPr>
        <p:txBody>
          <a:bodyPr anchor="b">
            <a:normAutofit/>
          </a:bodyPr>
          <a:lstStyle/>
          <a:p>
            <a:r>
              <a:rPr lang="en-US" sz="3200" dirty="0"/>
              <a:t>Program Design</a:t>
            </a:r>
          </a:p>
        </p:txBody>
      </p:sp>
      <p:sp>
        <p:nvSpPr>
          <p:cNvPr id="3" name="Content Placeholder 2">
            <a:extLst>
              <a:ext uri="{FF2B5EF4-FFF2-40B4-BE49-F238E27FC236}">
                <a16:creationId xmlns:a16="http://schemas.microsoft.com/office/drawing/2014/main" id="{C7518B1D-DA3A-2649-8BCA-1BB6F7F7FAB9}"/>
              </a:ext>
            </a:extLst>
          </p:cNvPr>
          <p:cNvSpPr>
            <a:spLocks noGrp="1"/>
          </p:cNvSpPr>
          <p:nvPr>
            <p:ph idx="1"/>
          </p:nvPr>
        </p:nvSpPr>
        <p:spPr>
          <a:xfrm>
            <a:off x="419243" y="2045796"/>
            <a:ext cx="4305157" cy="4060364"/>
          </a:xfrm>
        </p:spPr>
        <p:txBody>
          <a:bodyPr anchor="t">
            <a:normAutofit/>
          </a:bodyPr>
          <a:lstStyle/>
          <a:p>
            <a:r>
              <a:rPr lang="en-US" sz="1400" dirty="0"/>
              <a:t>This analysis will implement a program that takes a mushroom dataset and outputs a prediction of edible versus poisonous</a:t>
            </a:r>
          </a:p>
          <a:p>
            <a:r>
              <a:rPr lang="en-US" sz="1400" dirty="0"/>
              <a:t>The program will be implemented using Python and </a:t>
            </a:r>
            <a:r>
              <a:rPr lang="en-US" sz="1400" dirty="0" err="1"/>
              <a:t>Jupyter</a:t>
            </a:r>
            <a:r>
              <a:rPr lang="en-US" sz="1400" dirty="0"/>
              <a:t> notebook accompanied by the matplotlib, </a:t>
            </a:r>
            <a:r>
              <a:rPr lang="en-US" sz="1400" dirty="0" err="1"/>
              <a:t>numpy</a:t>
            </a:r>
            <a:r>
              <a:rPr lang="en-US" sz="1400" dirty="0"/>
              <a:t>, pandas, scikit-learn, seaborn, and </a:t>
            </a:r>
            <a:r>
              <a:rPr lang="en-US" sz="1400" dirty="0" err="1"/>
              <a:t>tensorflow</a:t>
            </a:r>
            <a:r>
              <a:rPr lang="en-US" sz="1400" dirty="0"/>
              <a:t> libraries.</a:t>
            </a:r>
          </a:p>
          <a:p>
            <a:r>
              <a:rPr lang="en-US" sz="1400" dirty="0"/>
              <a:t>The following steps will occur:</a:t>
            </a:r>
          </a:p>
          <a:p>
            <a:pPr lvl="1"/>
            <a:r>
              <a:rPr lang="en-US" sz="1400" dirty="0"/>
              <a:t>Acquire – Identify the dataset</a:t>
            </a:r>
          </a:p>
          <a:p>
            <a:pPr lvl="1"/>
            <a:r>
              <a:rPr lang="en-US" sz="1400" dirty="0"/>
              <a:t>Prepare – Perform any necessary pre-processing and exploratory data analysis</a:t>
            </a:r>
          </a:p>
          <a:p>
            <a:pPr lvl="1"/>
            <a:r>
              <a:rPr lang="en-US" sz="1400" dirty="0"/>
              <a:t>Analyze – Implement analytical techniques and create models</a:t>
            </a:r>
          </a:p>
          <a:p>
            <a:pPr lvl="1"/>
            <a:r>
              <a:rPr lang="en-US" sz="1400" dirty="0"/>
              <a:t>Report – Properly interpret and define results</a:t>
            </a:r>
          </a:p>
          <a:p>
            <a:pPr lvl="1"/>
            <a:r>
              <a:rPr lang="en-US" sz="1400" dirty="0"/>
              <a:t>Act - Application of results, comparison of results to null hypothesis</a:t>
            </a:r>
          </a:p>
          <a:p>
            <a:endParaRPr lang="en-US" sz="1100" dirty="0"/>
          </a:p>
        </p:txBody>
      </p:sp>
      <p:pic>
        <p:nvPicPr>
          <p:cNvPr id="5" name="Picture 4" descr="An electronic circuit board in blue colour">
            <a:extLst>
              <a:ext uri="{FF2B5EF4-FFF2-40B4-BE49-F238E27FC236}">
                <a16:creationId xmlns:a16="http://schemas.microsoft.com/office/drawing/2014/main" id="{DDC046E4-215D-FDDD-DF9E-852C7CAFD202}"/>
              </a:ext>
            </a:extLst>
          </p:cNvPr>
          <p:cNvPicPr>
            <a:picLocks noChangeAspect="1"/>
          </p:cNvPicPr>
          <p:nvPr/>
        </p:nvPicPr>
        <p:blipFill rotWithShape="1">
          <a:blip r:embed="rId2"/>
          <a:srcRect r="30842" b="-1"/>
          <a:stretch/>
        </p:blipFill>
        <p:spPr>
          <a:xfrm>
            <a:off x="5086726" y="10"/>
            <a:ext cx="7105273" cy="6857990"/>
          </a:xfrm>
          <a:prstGeom prst="rect">
            <a:avLst/>
          </a:prstGeom>
        </p:spPr>
      </p:pic>
      <p:grpSp>
        <p:nvGrpSpPr>
          <p:cNvPr id="9" name="Group 8">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1218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6D8610-A8D9-0E07-B2B5-969BD6439BE6}"/>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Hierarchy</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A6E5FB4-D4FF-474F-ADCA-11F95148D2A7}"/>
              </a:ext>
            </a:extLst>
          </p:cNvPr>
          <p:cNvPicPr>
            <a:picLocks noChangeAspect="1"/>
          </p:cNvPicPr>
          <p:nvPr/>
        </p:nvPicPr>
        <p:blipFill>
          <a:blip r:embed="rId2"/>
          <a:stretch>
            <a:fillRect/>
          </a:stretch>
        </p:blipFill>
        <p:spPr>
          <a:xfrm>
            <a:off x="934253" y="2633472"/>
            <a:ext cx="10320446" cy="3586353"/>
          </a:xfrm>
          <a:prstGeom prst="rect">
            <a:avLst/>
          </a:prstGeom>
        </p:spPr>
      </p:pic>
    </p:spTree>
    <p:extLst>
      <p:ext uri="{BB962C8B-B14F-4D97-AF65-F5344CB8AC3E}">
        <p14:creationId xmlns:p14="http://schemas.microsoft.com/office/powerpoint/2010/main" val="3048012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4460889B-8780-0081-E537-65551B27FB7A}"/>
                  </a:ext>
                </a:extLst>
              </p14:cNvPr>
              <p14:cNvContentPartPr/>
              <p14:nvPr/>
            </p14:nvContentPartPr>
            <p14:xfrm>
              <a:off x="-2948200" y="16200"/>
              <a:ext cx="360" cy="360"/>
            </p14:xfrm>
          </p:contentPart>
        </mc:Choice>
        <mc:Fallback xmlns="">
          <p:pic>
            <p:nvPicPr>
              <p:cNvPr id="10" name="Ink 9">
                <a:extLst>
                  <a:ext uri="{FF2B5EF4-FFF2-40B4-BE49-F238E27FC236}">
                    <a16:creationId xmlns:a16="http://schemas.microsoft.com/office/drawing/2014/main" id="{4460889B-8780-0081-E537-65551B27FB7A}"/>
                  </a:ext>
                </a:extLst>
              </p:cNvPr>
              <p:cNvPicPr/>
              <p:nvPr/>
            </p:nvPicPr>
            <p:blipFill>
              <a:blip r:embed="rId3"/>
              <a:stretch>
                <a:fillRect/>
              </a:stretch>
            </p:blipFill>
            <p:spPr>
              <a:xfrm>
                <a:off x="-2956840" y="7200"/>
                <a:ext cx="18000" cy="18000"/>
              </a:xfrm>
              <a:prstGeom prst="rect">
                <a:avLst/>
              </a:prstGeom>
            </p:spPr>
          </p:pic>
        </mc:Fallback>
      </mc:AlternateContent>
      <p:pic>
        <p:nvPicPr>
          <p:cNvPr id="19" name="Picture 18">
            <a:extLst>
              <a:ext uri="{FF2B5EF4-FFF2-40B4-BE49-F238E27FC236}">
                <a16:creationId xmlns:a16="http://schemas.microsoft.com/office/drawing/2014/main" id="{FEE11A94-5F2C-4C8B-E57D-492D654764A0}"/>
              </a:ext>
            </a:extLst>
          </p:cNvPr>
          <p:cNvPicPr>
            <a:picLocks noChangeAspect="1"/>
          </p:cNvPicPr>
          <p:nvPr/>
        </p:nvPicPr>
        <p:blipFill>
          <a:blip r:embed="rId4"/>
          <a:stretch>
            <a:fillRect/>
          </a:stretch>
        </p:blipFill>
        <p:spPr>
          <a:xfrm>
            <a:off x="0" y="-1"/>
            <a:ext cx="12191640" cy="6872487"/>
          </a:xfrm>
          <a:prstGeom prst="rect">
            <a:avLst/>
          </a:prstGeom>
        </p:spPr>
      </p:pic>
      <p:sp>
        <p:nvSpPr>
          <p:cNvPr id="8" name="TextBox 7">
            <a:extLst>
              <a:ext uri="{FF2B5EF4-FFF2-40B4-BE49-F238E27FC236}">
                <a16:creationId xmlns:a16="http://schemas.microsoft.com/office/drawing/2014/main" id="{CC6BAA1A-8B8A-8AF2-6F2F-9CF35559D21A}"/>
              </a:ext>
            </a:extLst>
          </p:cNvPr>
          <p:cNvSpPr txBox="1"/>
          <p:nvPr/>
        </p:nvSpPr>
        <p:spPr>
          <a:xfrm>
            <a:off x="8360" y="5503909"/>
            <a:ext cx="3025128" cy="1261884"/>
          </a:xfrm>
          <a:prstGeom prst="rect">
            <a:avLst/>
          </a:prstGeom>
          <a:noFill/>
        </p:spPr>
        <p:txBody>
          <a:bodyPr wrap="square" rtlCol="0">
            <a:spAutoFit/>
          </a:bodyPr>
          <a:lstStyle/>
          <a:p>
            <a:r>
              <a:rPr lang="en-US" sz="1600" b="1" u="sng" dirty="0"/>
              <a:t>Legend (Colored):</a:t>
            </a:r>
          </a:p>
          <a:p>
            <a:r>
              <a:rPr lang="en-US" sz="1200" dirty="0"/>
              <a:t>Step 1 –  </a:t>
            </a:r>
            <a:r>
              <a:rPr lang="en-US" sz="1200" dirty="0">
                <a:solidFill>
                  <a:srgbClr val="D7DEFF"/>
                </a:solidFill>
              </a:rPr>
              <a:t>Acquire</a:t>
            </a:r>
          </a:p>
          <a:p>
            <a:r>
              <a:rPr lang="en-US" sz="1200" dirty="0"/>
              <a:t>Step 2 –  </a:t>
            </a:r>
            <a:r>
              <a:rPr lang="en-US" sz="1200" dirty="0">
                <a:solidFill>
                  <a:srgbClr val="BBD6C5"/>
                </a:solidFill>
              </a:rPr>
              <a:t>Prepare</a:t>
            </a:r>
          </a:p>
          <a:p>
            <a:r>
              <a:rPr lang="en-US" sz="1200" dirty="0"/>
              <a:t>Step 3 –  </a:t>
            </a:r>
            <a:r>
              <a:rPr lang="en-US" sz="1200" dirty="0">
                <a:solidFill>
                  <a:srgbClr val="006FF0"/>
                </a:solidFill>
              </a:rPr>
              <a:t>Analyze + </a:t>
            </a:r>
            <a:r>
              <a:rPr lang="en-US" sz="1200" dirty="0">
                <a:solidFill>
                  <a:srgbClr val="00B050"/>
                </a:solidFill>
              </a:rPr>
              <a:t>Assess Model</a:t>
            </a:r>
          </a:p>
          <a:p>
            <a:r>
              <a:rPr lang="en-US" sz="1200" dirty="0"/>
              <a:t>* Steps 4 and 5 (Report/Act) not shown and discussed later</a:t>
            </a:r>
          </a:p>
        </p:txBody>
      </p:sp>
    </p:spTree>
    <p:extLst>
      <p:ext uri="{BB962C8B-B14F-4D97-AF65-F5344CB8AC3E}">
        <p14:creationId xmlns:p14="http://schemas.microsoft.com/office/powerpoint/2010/main" val="279759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9C92A-87B5-CFF5-0ADF-F90E6A4999DF}"/>
              </a:ext>
            </a:extLst>
          </p:cNvPr>
          <p:cNvSpPr>
            <a:spLocks noGrp="1"/>
          </p:cNvSpPr>
          <p:nvPr>
            <p:ph type="title"/>
          </p:nvPr>
        </p:nvSpPr>
        <p:spPr>
          <a:xfrm>
            <a:off x="762000" y="1138036"/>
            <a:ext cx="4085665" cy="1402470"/>
          </a:xfrm>
        </p:spPr>
        <p:txBody>
          <a:bodyPr anchor="t">
            <a:normAutofit/>
          </a:bodyPr>
          <a:lstStyle/>
          <a:p>
            <a:r>
              <a:rPr lang="en-US" sz="3200" dirty="0"/>
              <a:t>Pseudocode</a:t>
            </a:r>
          </a:p>
        </p:txBody>
      </p:sp>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D5D8534-9F51-6AF7-3F68-08932BCFDEEF}"/>
              </a:ext>
            </a:extLst>
          </p:cNvPr>
          <p:cNvSpPr>
            <a:spLocks noGrp="1"/>
          </p:cNvSpPr>
          <p:nvPr>
            <p:ph idx="1"/>
          </p:nvPr>
        </p:nvSpPr>
        <p:spPr>
          <a:xfrm>
            <a:off x="121920" y="1686560"/>
            <a:ext cx="5529072" cy="5008880"/>
          </a:xfrm>
        </p:spPr>
        <p:txBody>
          <a:bodyPr>
            <a:normAutofit/>
          </a:bodyPr>
          <a:lstStyle/>
          <a:p>
            <a:pPr marL="0" indent="0">
              <a:buNone/>
            </a:pPr>
            <a:r>
              <a:rPr lang="en-US" sz="1400" dirty="0">
                <a:latin typeface="Times New Roman" panose="02020603050405020304" pitchFamily="18" charset="0"/>
                <a:cs typeface="Times New Roman" panose="02020603050405020304" pitchFamily="18" charset="0"/>
              </a:rPr>
              <a:t># Load the mushroom dataset from Kaggle</a:t>
            </a:r>
          </a:p>
          <a:p>
            <a:pPr marL="0" indent="0">
              <a:buNone/>
            </a:pPr>
            <a:r>
              <a:rPr lang="en-US" sz="1400" dirty="0" err="1">
                <a:latin typeface="Times New Roman" panose="02020603050405020304" pitchFamily="18" charset="0"/>
                <a:cs typeface="Times New Roman" panose="02020603050405020304" pitchFamily="18" charset="0"/>
              </a:rPr>
              <a:t>mushroom_dataset</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LoadDataset</a:t>
            </a:r>
            <a:r>
              <a:rPr lang="en-US" sz="1400" dirty="0">
                <a:latin typeface="Times New Roman" panose="02020603050405020304" pitchFamily="18" charset="0"/>
                <a:cs typeface="Times New Roman" panose="02020603050405020304" pitchFamily="18" charset="0"/>
              </a:rPr>
              <a:t>('https://</a:t>
            </a:r>
            <a:r>
              <a:rPr lang="en-US" sz="1400" dirty="0" err="1">
                <a:latin typeface="Times New Roman" panose="02020603050405020304" pitchFamily="18" charset="0"/>
                <a:cs typeface="Times New Roman" panose="02020603050405020304" pitchFamily="18" charset="0"/>
              </a:rPr>
              <a:t>www.kaggle.com</a:t>
            </a:r>
            <a:r>
              <a:rPr lang="en-US" sz="1400" dirty="0">
                <a:latin typeface="Times New Roman" panose="02020603050405020304" pitchFamily="18" charset="0"/>
                <a:cs typeface="Times New Roman" panose="02020603050405020304" pitchFamily="18" charset="0"/>
              </a:rPr>
              <a:t>/datasets/</a:t>
            </a:r>
            <a:r>
              <a:rPr lang="en-US" sz="1400" dirty="0" err="1">
                <a:latin typeface="Times New Roman" panose="02020603050405020304" pitchFamily="18" charset="0"/>
                <a:cs typeface="Times New Roman" panose="02020603050405020304" pitchFamily="18" charset="0"/>
              </a:rPr>
              <a:t>vallabhadattap</a:t>
            </a:r>
            <a:r>
              <a:rPr lang="en-US" sz="1400" dirty="0">
                <a:latin typeface="Times New Roman" panose="02020603050405020304" pitchFamily="18" charset="0"/>
                <a:cs typeface="Times New Roman" panose="02020603050405020304" pitchFamily="18" charset="0"/>
              </a:rPr>
              <a:t>/mushroom-classification’)</a:t>
            </a:r>
          </a:p>
          <a:p>
            <a:pPr marL="0" indent="0">
              <a:buNone/>
            </a:pPr>
            <a:r>
              <a:rPr lang="en-US" sz="1400" dirty="0">
                <a:latin typeface="Times New Roman" panose="02020603050405020304" pitchFamily="18" charset="0"/>
                <a:cs typeface="Times New Roman" panose="02020603050405020304" pitchFamily="18" charset="0"/>
              </a:rPr>
              <a:t># Explore and preprocess the mushroom dataset</a:t>
            </a:r>
          </a:p>
          <a:p>
            <a:pPr marL="0" indent="0">
              <a:buNone/>
            </a:pPr>
            <a:r>
              <a:rPr lang="en-US" sz="1400" dirty="0" err="1">
                <a:latin typeface="Times New Roman" panose="02020603050405020304" pitchFamily="18" charset="0"/>
                <a:cs typeface="Times New Roman" panose="02020603050405020304" pitchFamily="18" charset="0"/>
              </a:rPr>
              <a:t>PreprocessData</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mushroom_dataset</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Split the dataset into features (X) and target (y)</a:t>
            </a:r>
          </a:p>
          <a:p>
            <a:pPr marL="0" indent="0">
              <a:buNone/>
            </a:pPr>
            <a:r>
              <a:rPr lang="en-US" sz="1400" dirty="0">
                <a:latin typeface="Times New Roman" panose="02020603050405020304" pitchFamily="18" charset="0"/>
                <a:cs typeface="Times New Roman" panose="02020603050405020304" pitchFamily="18" charset="0"/>
              </a:rPr>
              <a:t>X, y = </a:t>
            </a:r>
            <a:r>
              <a:rPr lang="en-US" sz="1400" dirty="0" err="1">
                <a:latin typeface="Times New Roman" panose="02020603050405020304" pitchFamily="18" charset="0"/>
                <a:cs typeface="Times New Roman" panose="02020603050405020304" pitchFamily="18" charset="0"/>
              </a:rPr>
              <a:t>SplitFeaturesAndTarget</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mushroom_dataset</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Convert categorical attributes to numerical using </a:t>
            </a:r>
            <a:r>
              <a:rPr lang="en-US" sz="1400" dirty="0" err="1">
                <a:latin typeface="Times New Roman" panose="02020603050405020304" pitchFamily="18" charset="0"/>
                <a:cs typeface="Times New Roman" panose="02020603050405020304" pitchFamily="18" charset="0"/>
              </a:rPr>
              <a:t>LabelEncoder</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err="1">
                <a:latin typeface="Times New Roman" panose="02020603050405020304" pitchFamily="18" charset="0"/>
                <a:cs typeface="Times New Roman" panose="02020603050405020304" pitchFamily="18" charset="0"/>
              </a:rPr>
              <a:t>X_encoded</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EncodeCategoricalFeatures</a:t>
            </a:r>
            <a:r>
              <a:rPr lang="en-US" sz="1400" dirty="0">
                <a:latin typeface="Times New Roman" panose="02020603050405020304" pitchFamily="18" charset="0"/>
                <a:cs typeface="Times New Roman" panose="02020603050405020304" pitchFamily="18" charset="0"/>
              </a:rPr>
              <a:t>(X)</a:t>
            </a:r>
          </a:p>
          <a:p>
            <a:pPr marL="0" indent="0">
              <a:buNone/>
            </a:pPr>
            <a:r>
              <a:rPr lang="en-US" sz="1400" dirty="0">
                <a:latin typeface="Times New Roman" panose="02020603050405020304" pitchFamily="18" charset="0"/>
                <a:cs typeface="Times New Roman" panose="02020603050405020304" pitchFamily="18" charset="0"/>
              </a:rPr>
              <a:t># Split data into training and testing sets</a:t>
            </a:r>
          </a:p>
          <a:p>
            <a:pPr marL="0" indent="0">
              <a:buNone/>
            </a:pPr>
            <a:r>
              <a:rPr lang="en-US" sz="1400" dirty="0" err="1">
                <a:latin typeface="Times New Roman" panose="02020603050405020304" pitchFamily="18" charset="0"/>
                <a:cs typeface="Times New Roman" panose="02020603050405020304" pitchFamily="18" charset="0"/>
              </a:rPr>
              <a:t>X_train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X_test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y_train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y_test</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SplitTrainAndTestSets</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X_encoded</a:t>
            </a:r>
            <a:r>
              <a:rPr lang="en-US" sz="1400" dirty="0">
                <a:latin typeface="Times New Roman" panose="02020603050405020304" pitchFamily="18" charset="0"/>
                <a:cs typeface="Times New Roman" panose="02020603050405020304" pitchFamily="18" charset="0"/>
              </a:rPr>
              <a:t>, y)</a:t>
            </a:r>
          </a:p>
          <a:p>
            <a:pPr marL="0" indent="0">
              <a:buNone/>
            </a:pPr>
            <a:r>
              <a:rPr lang="en-US" sz="1400" dirty="0">
                <a:latin typeface="Times New Roman" panose="02020603050405020304" pitchFamily="18" charset="0"/>
                <a:cs typeface="Times New Roman" panose="02020603050405020304" pitchFamily="18" charset="0"/>
              </a:rPr>
              <a:t># Create and train the Naive Bayes classifier</a:t>
            </a:r>
          </a:p>
          <a:p>
            <a:pPr marL="0" indent="0">
              <a:buNone/>
            </a:pPr>
            <a:r>
              <a:rPr lang="en-US" sz="1400" dirty="0" err="1">
                <a:latin typeface="Times New Roman" panose="02020603050405020304" pitchFamily="18" charset="0"/>
                <a:cs typeface="Times New Roman" panose="02020603050405020304" pitchFamily="18" charset="0"/>
              </a:rPr>
              <a:t>nb_classifier</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TrainNaiveBayesClassifier</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X_train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y_train</a:t>
            </a:r>
            <a:r>
              <a:rPr lang="en-US" sz="1400" dirty="0">
                <a:latin typeface="Times New Roman" panose="02020603050405020304" pitchFamily="18" charset="0"/>
                <a:cs typeface="Times New Roman" panose="02020603050405020304" pitchFamily="18" charset="0"/>
              </a:rPr>
              <a:t>)</a:t>
            </a:r>
          </a:p>
          <a:p>
            <a:pPr marL="0" indent="0">
              <a:buNone/>
            </a:pPr>
            <a:endParaRPr lang="en-US" sz="1000" dirty="0"/>
          </a:p>
        </p:txBody>
      </p:sp>
      <p:pic>
        <p:nvPicPr>
          <p:cNvPr id="12" name="Picture 4" descr="Scan of a human brain in a neurology clinic">
            <a:extLst>
              <a:ext uri="{FF2B5EF4-FFF2-40B4-BE49-F238E27FC236}">
                <a16:creationId xmlns:a16="http://schemas.microsoft.com/office/drawing/2014/main" id="{CA9842CE-911C-5750-ABD5-0C39331B0F9D}"/>
              </a:ext>
            </a:extLst>
          </p:cNvPr>
          <p:cNvPicPr>
            <a:picLocks noChangeAspect="1"/>
          </p:cNvPicPr>
          <p:nvPr/>
        </p:nvPicPr>
        <p:blipFill rotWithShape="1">
          <a:blip r:embed="rId2"/>
          <a:srcRect l="28467"/>
          <a:stretch/>
        </p:blipFill>
        <p:spPr>
          <a:xfrm>
            <a:off x="5650992" y="10"/>
            <a:ext cx="6541008" cy="6857990"/>
          </a:xfrm>
          <a:prstGeom prst="rect">
            <a:avLst/>
          </a:prstGeom>
        </p:spPr>
      </p:pic>
    </p:spTree>
    <p:extLst>
      <p:ext uri="{BB962C8B-B14F-4D97-AF65-F5344CB8AC3E}">
        <p14:creationId xmlns:p14="http://schemas.microsoft.com/office/powerpoint/2010/main" val="2770628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2018</TotalTime>
  <Words>2628</Words>
  <Application>Microsoft Macintosh PowerPoint</Application>
  <PresentationFormat>Widescreen</PresentationFormat>
  <Paragraphs>147</Paragraphs>
  <Slides>35</Slides>
  <Notes>0</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Söhne</vt:lpstr>
      <vt:lpstr>Times New Roman</vt:lpstr>
      <vt:lpstr>Office Theme</vt:lpstr>
      <vt:lpstr>Mushroom Edibility Prediction Micro-Project 2 https://github.com/elijahcw-git/ANA500-PFDS/tree/main/Microproject_2</vt:lpstr>
      <vt:lpstr>Problem Statement</vt:lpstr>
      <vt:lpstr>Objectives</vt:lpstr>
      <vt:lpstr>Approach</vt:lpstr>
      <vt:lpstr>Hypothesis</vt:lpstr>
      <vt:lpstr>Program Design</vt:lpstr>
      <vt:lpstr>Hierarchy</vt:lpstr>
      <vt:lpstr>PowerPoint Presentation</vt:lpstr>
      <vt:lpstr>Pseudocode</vt:lpstr>
      <vt:lpstr>Pseudocode (Cont)</vt:lpstr>
      <vt:lpstr>Step 1:  Acquire</vt:lpstr>
      <vt:lpstr>Step 2: Prepare</vt:lpstr>
      <vt:lpstr>Prepare – Dataframe information</vt:lpstr>
      <vt:lpstr>Prepare – Categorical Values</vt:lpstr>
      <vt:lpstr>Prepare – Data Integrity</vt:lpstr>
      <vt:lpstr>Prepare – Target Variable Distribution</vt:lpstr>
      <vt:lpstr>Prepare – Odor vs Edibility</vt:lpstr>
      <vt:lpstr>Prepare – Cap Color vs Edibility</vt:lpstr>
      <vt:lpstr>Prepare - Veil Color and Edibility</vt:lpstr>
      <vt:lpstr>Prepare – Habitat vs Edibility</vt:lpstr>
      <vt:lpstr>Prepare – Preliminary EDA results</vt:lpstr>
      <vt:lpstr>Step 3 Analyze – Model Building</vt:lpstr>
      <vt:lpstr>Analyze – Logistic Regression</vt:lpstr>
      <vt:lpstr>Analyze – Logistic Regression Confusion Matrix</vt:lpstr>
      <vt:lpstr>Analyze – Logistic Regression Coefficients</vt:lpstr>
      <vt:lpstr>Analyze – Logistic Regression Coefficients</vt:lpstr>
      <vt:lpstr>Analyze – Naïve Bayes</vt:lpstr>
      <vt:lpstr>Analyze – Confusion Matrix for Naïve Bayes</vt:lpstr>
      <vt:lpstr>Step 4: Report</vt:lpstr>
      <vt:lpstr>Report - Logistic Regression</vt:lpstr>
      <vt:lpstr>Report – Naïve Bayes</vt:lpstr>
      <vt:lpstr>PowerPoint Presentation</vt:lpstr>
      <vt:lpstr>Analyze data</vt:lpstr>
      <vt:lpstr>Report</vt:lpstr>
      <vt:lpstr>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&lt;Project Title&gt; &lt;Micro-Project #&gt;</dc:title>
  <dc:creator>Emmanuel J Rodriguez</dc:creator>
  <cp:lastModifiedBy>Elijah Walker</cp:lastModifiedBy>
  <cp:revision>11</cp:revision>
  <dcterms:created xsi:type="dcterms:W3CDTF">2022-03-01T22:05:03Z</dcterms:created>
  <dcterms:modified xsi:type="dcterms:W3CDTF">2023-08-13T15:58:49Z</dcterms:modified>
</cp:coreProperties>
</file>